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56" r:id="rId2"/>
    <p:sldId id="265" r:id="rId3"/>
    <p:sldId id="260" r:id="rId4"/>
    <p:sldId id="266" r:id="rId5"/>
    <p:sldId id="261" r:id="rId6"/>
    <p:sldId id="268" r:id="rId7"/>
    <p:sldId id="269" r:id="rId8"/>
    <p:sldId id="271" r:id="rId9"/>
    <p:sldId id="275" r:id="rId10"/>
    <p:sldId id="276" r:id="rId11"/>
    <p:sldId id="274" r:id="rId12"/>
    <p:sldId id="272" r:id="rId13"/>
    <p:sldId id="277" r:id="rId14"/>
    <p:sldId id="282" r:id="rId15"/>
    <p:sldId id="279" r:id="rId16"/>
    <p:sldId id="270" r:id="rId17"/>
    <p:sldId id="280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—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Средний стиль 2 —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Средний стиль 2 —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Средний стиль 2 —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Средний стиль 2 —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762" y="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53A9EBA-60FD-4B84-86DF-3CD1EF90DFEE}" type="datetimeFigureOut">
              <a:rPr lang="ru-RU" smtClean="0"/>
              <a:t>07.11.2016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A1A35D-22BC-4DE5-8C60-66E42A185A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51495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A1A35D-22BC-4DE5-8C60-66E42A185A4D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60431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397360-58C2-449B-AE2D-26FE17F61635}" type="datetimeFigureOut">
              <a:rPr lang="ru-RU" smtClean="0"/>
              <a:t>07.11.2016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33E1CD-D310-44F1-8B0B-BCF70150A9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397360-58C2-449B-AE2D-26FE17F61635}" type="datetimeFigureOut">
              <a:rPr lang="ru-RU" smtClean="0"/>
              <a:t>07.11.2016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33E1CD-D310-44F1-8B0B-BCF70150A9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397360-58C2-449B-AE2D-26FE17F61635}" type="datetimeFigureOut">
              <a:rPr lang="ru-RU" smtClean="0"/>
              <a:t>07.11.2016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33E1CD-D310-44F1-8B0B-BCF70150A9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397360-58C2-449B-AE2D-26FE17F61635}" type="datetimeFigureOut">
              <a:rPr lang="ru-RU" smtClean="0"/>
              <a:t>07.11.2016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33E1CD-D310-44F1-8B0B-BCF70150A9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397360-58C2-449B-AE2D-26FE17F61635}" type="datetimeFigureOut">
              <a:rPr lang="ru-RU" smtClean="0"/>
              <a:t>07.11.2016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33E1CD-D310-44F1-8B0B-BCF70150A9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397360-58C2-449B-AE2D-26FE17F61635}" type="datetimeFigureOut">
              <a:rPr lang="ru-RU" smtClean="0"/>
              <a:t>07.11.2016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33E1CD-D310-44F1-8B0B-BCF70150A9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397360-58C2-449B-AE2D-26FE17F61635}" type="datetimeFigureOut">
              <a:rPr lang="ru-RU" smtClean="0"/>
              <a:t>07.11.2016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33E1CD-D310-44F1-8B0B-BCF70150A9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397360-58C2-449B-AE2D-26FE17F61635}" type="datetimeFigureOut">
              <a:rPr lang="ru-RU" smtClean="0"/>
              <a:t>07.11.2016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33E1CD-D310-44F1-8B0B-BCF70150A9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397360-58C2-449B-AE2D-26FE17F61635}" type="datetimeFigureOut">
              <a:rPr lang="ru-RU" smtClean="0"/>
              <a:t>07.11.2016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33E1CD-D310-44F1-8B0B-BCF70150A9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397360-58C2-449B-AE2D-26FE17F61635}" type="datetimeFigureOut">
              <a:rPr lang="ru-RU" smtClean="0"/>
              <a:t>07.11.2016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33E1CD-D310-44F1-8B0B-BCF70150A9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397360-58C2-449B-AE2D-26FE17F61635}" type="datetimeFigureOut">
              <a:rPr lang="ru-RU" smtClean="0"/>
              <a:t>07.11.2016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33E1CD-D310-44F1-8B0B-BCF70150A9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397360-58C2-449B-AE2D-26FE17F61635}" type="datetimeFigureOut">
              <a:rPr lang="ru-RU" smtClean="0"/>
              <a:t>07.11.2016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33E1CD-D310-44F1-8B0B-BCF70150A9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gif"/><Relationship Id="rId3" Type="http://schemas.openxmlformats.org/officeDocument/2006/relationships/image" Target="../media/image3.png"/><Relationship Id="rId7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11" Type="http://schemas.openxmlformats.org/officeDocument/2006/relationships/image" Target="../media/image10.gif"/><Relationship Id="rId5" Type="http://schemas.openxmlformats.org/officeDocument/2006/relationships/image" Target="../media/image4.jpeg"/><Relationship Id="rId10" Type="http://schemas.openxmlformats.org/officeDocument/2006/relationships/image" Target="../media/image9.jpeg"/><Relationship Id="rId4" Type="http://schemas.microsoft.com/office/2007/relationships/hdphoto" Target="../media/hdphoto1.wdp"/><Relationship Id="rId9" Type="http://schemas.openxmlformats.org/officeDocument/2006/relationships/image" Target="../media/image8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microsoft.com/office/2007/relationships/hdphoto" Target="../media/hdphoto2.wdp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3000" r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1988840"/>
            <a:ext cx="7772400" cy="1470025"/>
          </a:xfrm>
        </p:spPr>
        <p:txBody>
          <a:bodyPr/>
          <a:lstStyle/>
          <a:p>
            <a:r>
              <a:rPr lang="ru-RU" smtClean="0"/>
              <a:t> </a:t>
            </a:r>
            <a:endParaRPr lang="ru-RU" dirty="0"/>
          </a:p>
        </p:txBody>
      </p:sp>
      <p:sp>
        <p:nvSpPr>
          <p:cNvPr id="24" name="Подзаголовок 23"/>
          <p:cNvSpPr>
            <a:spLocks noGrp="1"/>
          </p:cNvSpPr>
          <p:nvPr>
            <p:ph type="subTitle" idx="1"/>
          </p:nvPr>
        </p:nvSpPr>
        <p:spPr>
          <a:xfrm>
            <a:off x="5076056" y="2492896"/>
            <a:ext cx="2696344" cy="3145904"/>
          </a:xfrm>
        </p:spPr>
        <p:txBody>
          <a:bodyPr>
            <a:normAutofit fontScale="70000" lnSpcReduction="20000"/>
          </a:bodyPr>
          <a:lstStyle/>
          <a:p>
            <a:pPr algn="just"/>
            <a:r>
              <a:rPr lang="ru-RU" b="1" dirty="0" smtClean="0">
                <a:solidFill>
                  <a:srgbClr val="C00000"/>
                </a:solidFill>
              </a:rPr>
              <a:t>  </a:t>
            </a:r>
          </a:p>
          <a:p>
            <a:pPr algn="just"/>
            <a:endParaRPr lang="ru-RU" b="1" dirty="0">
              <a:solidFill>
                <a:srgbClr val="C00000"/>
              </a:solidFill>
            </a:endParaRPr>
          </a:p>
          <a:p>
            <a:pPr algn="just"/>
            <a:endParaRPr lang="ru-RU" b="1" dirty="0" smtClean="0">
              <a:solidFill>
                <a:srgbClr val="C00000"/>
              </a:solidFill>
            </a:endParaRPr>
          </a:p>
          <a:p>
            <a:pPr algn="just"/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smtClean="0">
                <a:solidFill>
                  <a:srgbClr val="C00000"/>
                </a:solidFill>
              </a:rPr>
              <a:t>                  Подготовила учитель</a:t>
            </a:r>
          </a:p>
          <a:p>
            <a:pPr algn="just"/>
            <a:r>
              <a:rPr lang="ru-RU" b="1" dirty="0" smtClean="0">
                <a:solidFill>
                  <a:srgbClr val="C00000"/>
                </a:solidFill>
              </a:rPr>
              <a:t> начальных классов</a:t>
            </a:r>
          </a:p>
          <a:p>
            <a:pPr algn="just"/>
            <a:r>
              <a:rPr lang="ru-RU" b="1" dirty="0" smtClean="0">
                <a:solidFill>
                  <a:srgbClr val="C00000"/>
                </a:solidFill>
              </a:rPr>
              <a:t> Молчанова О.А.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1043608" y="1988840"/>
            <a:ext cx="4320479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7200" b="1" dirty="0" smtClean="0">
                <a:solidFill>
                  <a:schemeClr val="accent6">
                    <a:lumMod val="75000"/>
                  </a:schemeClr>
                </a:solidFill>
              </a:rPr>
              <a:t>Мастер - класс</a:t>
            </a:r>
            <a:endParaRPr lang="ru-RU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9"/>
          </a:xfrm>
        </p:spPr>
        <p:txBody>
          <a:bodyPr/>
          <a:lstStyle/>
          <a:p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ЗАГАДКИ</a:t>
            </a:r>
            <a:endParaRPr lang="ru-RU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51520" y="1052737"/>
            <a:ext cx="8435280" cy="439248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ru-RU" sz="4400" b="1" dirty="0" smtClean="0">
                <a:solidFill>
                  <a:schemeClr val="accent6">
                    <a:lumMod val="75000"/>
                  </a:schemeClr>
                </a:solidFill>
              </a:rPr>
              <a:t>Как лента, но двигается</a:t>
            </a:r>
          </a:p>
          <a:p>
            <a:pPr marL="0" indent="0">
              <a:buNone/>
            </a:pPr>
            <a:r>
              <a:rPr lang="ru-RU" sz="4400" b="1" dirty="0" smtClean="0">
                <a:solidFill>
                  <a:schemeClr val="accent6">
                    <a:lumMod val="75000"/>
                  </a:schemeClr>
                </a:solidFill>
              </a:rPr>
              <a:t>Как червяк, но кусается</a:t>
            </a:r>
          </a:p>
          <a:p>
            <a:pPr marL="0" indent="0">
              <a:buNone/>
            </a:pPr>
            <a:r>
              <a:rPr lang="ru-RU" sz="4400" b="1" dirty="0" smtClean="0">
                <a:solidFill>
                  <a:schemeClr val="accent6">
                    <a:lumMod val="75000"/>
                  </a:schemeClr>
                </a:solidFill>
              </a:rPr>
              <a:t>Как ремень, но видит.</a:t>
            </a:r>
            <a:endParaRPr lang="ru-RU" sz="44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H="1">
            <a:off x="11587" y="5297214"/>
            <a:ext cx="2176241" cy="1372147"/>
          </a:xfrm>
          <a:prstGeom prst="rect">
            <a:avLst/>
          </a:prstGeom>
        </p:spPr>
      </p:pic>
      <p:pic>
        <p:nvPicPr>
          <p:cNvPr id="1026" name="Picture 2" descr="http://lookw.ru/1/115/1380311740-zmei-ch2----31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706" y="3386710"/>
            <a:ext cx="3538736" cy="26540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677448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490066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ЗАГАДКИ</a:t>
            </a:r>
            <a:endParaRPr lang="ru-RU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79512" y="764705"/>
            <a:ext cx="8507288" cy="468052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  <a:latin typeface="Arial Black" panose="020B0A04020102020204" pitchFamily="34" charset="0"/>
              </a:rPr>
              <a:t> </a:t>
            </a:r>
            <a:r>
              <a:rPr lang="ru-RU" sz="2400" dirty="0">
                <a:solidFill>
                  <a:srgbClr val="C00000"/>
                </a:solidFill>
                <a:latin typeface="Arial Black" panose="020B0A04020102020204" pitchFamily="34" charset="0"/>
              </a:rPr>
              <a:t>2 способ (загадки по признакам)</a:t>
            </a:r>
          </a:p>
          <a:p>
            <a:pPr marL="0" indent="0">
              <a:buNone/>
            </a:pP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  <a:latin typeface="Arial Black" panose="020B0A04020102020204" pitchFamily="34" charset="0"/>
              </a:rPr>
              <a:t> Алгоритм:</a:t>
            </a:r>
          </a:p>
          <a:p>
            <a:pPr marL="0" indent="0">
              <a:buNone/>
            </a:pPr>
            <a:r>
              <a:rPr lang="ru-RU" sz="2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1.Составление  </a:t>
            </a:r>
            <a:r>
              <a:rPr lang="ru-RU" sz="24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опорной таблицы </a:t>
            </a:r>
            <a:r>
              <a:rPr lang="ru-RU" sz="2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вида</a:t>
            </a:r>
          </a:p>
          <a:p>
            <a:pPr marL="0" indent="0">
              <a:buNone/>
            </a:pPr>
            <a:r>
              <a:rPr lang="ru-RU" sz="2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2. Выбор объекта</a:t>
            </a:r>
          </a:p>
          <a:p>
            <a:pPr marL="0" indent="0">
              <a:buNone/>
            </a:pPr>
            <a:r>
              <a:rPr lang="ru-RU" sz="2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3. Заполнение таблицы.</a:t>
            </a:r>
          </a:p>
          <a:p>
            <a:pPr marL="457200" indent="-457200">
              <a:buFont typeface="Arial" pitchFamily="34" charset="0"/>
              <a:buAutoNum type="arabicPeriod" startAt="4"/>
            </a:pPr>
            <a:r>
              <a:rPr lang="ru-RU" sz="2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Вставка </a:t>
            </a:r>
            <a:r>
              <a:rPr lang="ru-RU" sz="24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«слов – связки» </a:t>
            </a:r>
            <a:r>
              <a:rPr lang="ru-RU" sz="2400" b="1" dirty="0">
                <a:solidFill>
                  <a:schemeClr val="accent6">
                    <a:lumMod val="50000"/>
                  </a:schemeClr>
                </a:solidFill>
              </a:rPr>
              <a:t>- </a:t>
            </a:r>
            <a:r>
              <a:rPr lang="ru-RU" sz="2400" b="1" dirty="0" smtClean="0">
                <a:solidFill>
                  <a:srgbClr val="FF0000"/>
                </a:solidFill>
              </a:rPr>
              <a:t>А не</a:t>
            </a:r>
          </a:p>
          <a:p>
            <a:pPr marL="0" indent="0">
              <a:buNone/>
            </a:pPr>
            <a:r>
              <a:rPr lang="ru-RU" sz="2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5.Составить загадку</a:t>
            </a:r>
            <a:endParaRPr lang="ru-RU" sz="2400" b="1" dirty="0" smtClean="0">
              <a:solidFill>
                <a:srgbClr val="FF0000"/>
              </a:solidFill>
            </a:endParaRPr>
          </a:p>
          <a:p>
            <a:pPr marL="457200" indent="-457200">
              <a:buAutoNum type="arabicPeriod" startAt="4"/>
            </a:pPr>
            <a:endParaRPr lang="ru-RU" sz="2400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0" indent="0">
              <a:buNone/>
            </a:pPr>
            <a:endParaRPr lang="ru-RU" sz="2400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0" indent="0">
              <a:buNone/>
            </a:pPr>
            <a:endParaRPr lang="ru-RU" sz="24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40539650"/>
              </p:ext>
            </p:extLst>
          </p:nvPr>
        </p:nvGraphicFramePr>
        <p:xfrm>
          <a:off x="0" y="3789041"/>
          <a:ext cx="9144000" cy="306896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4591346"/>
                <a:gridCol w="4552654"/>
              </a:tblGrid>
              <a:tr h="775150">
                <a:tc>
                  <a:txBody>
                    <a:bodyPr/>
                    <a:lstStyle/>
                    <a:p>
                      <a:r>
                        <a:rPr lang="ru-RU" dirty="0" smtClean="0"/>
                        <a:t>КАКОЙ? КАКАЯ? КАКОЕ?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ЧТО ТАКОЕ</a:t>
                      </a:r>
                      <a:r>
                        <a:rPr lang="ru-RU" baseline="0" dirty="0" smtClean="0"/>
                        <a:t> ЖЕ?</a:t>
                      </a:r>
                      <a:endParaRPr lang="ru-RU" dirty="0"/>
                    </a:p>
                  </a:txBody>
                  <a:tcPr/>
                </a:tc>
              </a:tr>
              <a:tr h="553678">
                <a:tc gridSpan="2">
                  <a:txBody>
                    <a:bodyPr/>
                    <a:lstStyle/>
                    <a:p>
                      <a:r>
                        <a:rPr lang="ru-RU" sz="2400" b="1" dirty="0" smtClean="0"/>
                        <a:t>                                                         Что это? (Кто это?)</a:t>
                      </a:r>
                      <a:endParaRPr lang="ru-RU" sz="2400" b="1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32776"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Колючая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 ёж</a:t>
                      </a:r>
                      <a:endParaRPr lang="ru-RU" sz="2400" b="1" dirty="0"/>
                    </a:p>
                  </a:txBody>
                  <a:tcPr/>
                </a:tc>
              </a:tr>
              <a:tr h="553678"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Зелёная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 трава</a:t>
                      </a:r>
                      <a:endParaRPr lang="ru-RU" sz="2400" b="1" dirty="0"/>
                    </a:p>
                  </a:txBody>
                  <a:tcPr/>
                </a:tc>
              </a:tr>
              <a:tr h="553678"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Треугольная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 пирамида</a:t>
                      </a:r>
                      <a:endParaRPr lang="ru-RU" sz="2400" b="1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26523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ЗАГАДКИ</a:t>
            </a:r>
            <a:endParaRPr lang="ru-RU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611560" y="1600201"/>
            <a:ext cx="8075240" cy="3845024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4400" b="1" dirty="0" smtClean="0">
                <a:solidFill>
                  <a:schemeClr val="accent6">
                    <a:lumMod val="75000"/>
                  </a:schemeClr>
                </a:solidFill>
              </a:rPr>
              <a:t>Что это?</a:t>
            </a:r>
            <a:endParaRPr lang="ru-RU" sz="4400" b="1" dirty="0">
              <a:solidFill>
                <a:schemeClr val="accent6">
                  <a:lumMod val="75000"/>
                </a:schemeClr>
              </a:solidFill>
            </a:endParaRPr>
          </a:p>
          <a:p>
            <a:pPr marL="0" indent="0">
              <a:buNone/>
            </a:pPr>
            <a:r>
              <a:rPr lang="ru-RU" sz="4400" b="1" dirty="0" smtClean="0">
                <a:solidFill>
                  <a:schemeClr val="accent6">
                    <a:lumMod val="75000"/>
                  </a:schemeClr>
                </a:solidFill>
              </a:rPr>
              <a:t>Колючая, а  </a:t>
            </a:r>
            <a:r>
              <a:rPr lang="ru-RU" sz="4400" b="1" dirty="0">
                <a:solidFill>
                  <a:schemeClr val="accent6">
                    <a:lumMod val="75000"/>
                  </a:schemeClr>
                </a:solidFill>
              </a:rPr>
              <a:t>не </a:t>
            </a:r>
            <a:r>
              <a:rPr lang="ru-RU" sz="4400" b="1" dirty="0" smtClean="0">
                <a:solidFill>
                  <a:schemeClr val="accent6">
                    <a:lumMod val="75000"/>
                  </a:schemeClr>
                </a:solidFill>
              </a:rPr>
              <a:t>ёж</a:t>
            </a:r>
            <a:endParaRPr lang="ru-RU" sz="4400" b="1" dirty="0">
              <a:solidFill>
                <a:schemeClr val="accent6">
                  <a:lumMod val="75000"/>
                </a:schemeClr>
              </a:solidFill>
            </a:endParaRPr>
          </a:p>
          <a:p>
            <a:pPr marL="0" indent="0">
              <a:buNone/>
            </a:pPr>
            <a:r>
              <a:rPr lang="ru-RU" sz="4400" b="1" dirty="0" smtClean="0">
                <a:solidFill>
                  <a:schemeClr val="accent6">
                    <a:lumMod val="75000"/>
                  </a:schemeClr>
                </a:solidFill>
              </a:rPr>
              <a:t> Зелёная </a:t>
            </a:r>
            <a:r>
              <a:rPr lang="ru-RU" sz="4400" b="1" dirty="0">
                <a:solidFill>
                  <a:schemeClr val="accent6">
                    <a:lumMod val="75000"/>
                  </a:schemeClr>
                </a:solidFill>
              </a:rPr>
              <a:t>, </a:t>
            </a:r>
            <a:r>
              <a:rPr lang="ru-RU" sz="4400" b="1" dirty="0" smtClean="0">
                <a:solidFill>
                  <a:schemeClr val="accent6">
                    <a:lumMod val="75000"/>
                  </a:schemeClr>
                </a:solidFill>
              </a:rPr>
              <a:t>а не </a:t>
            </a:r>
            <a:r>
              <a:rPr lang="ru-RU" sz="4400" b="1" dirty="0">
                <a:solidFill>
                  <a:schemeClr val="accent6">
                    <a:lumMod val="75000"/>
                  </a:schemeClr>
                </a:solidFill>
              </a:rPr>
              <a:t>трава</a:t>
            </a:r>
          </a:p>
          <a:p>
            <a:pPr marL="0" indent="0">
              <a:buNone/>
            </a:pPr>
            <a:r>
              <a:rPr lang="ru-RU" sz="4400" b="1" dirty="0">
                <a:solidFill>
                  <a:schemeClr val="accent6">
                    <a:lumMod val="75000"/>
                  </a:schemeClr>
                </a:solidFill>
              </a:rPr>
              <a:t>Треугольная, </a:t>
            </a:r>
            <a:r>
              <a:rPr lang="ru-RU" sz="4400" b="1" dirty="0" smtClean="0">
                <a:solidFill>
                  <a:schemeClr val="accent6">
                    <a:lumMod val="75000"/>
                  </a:schemeClr>
                </a:solidFill>
              </a:rPr>
              <a:t> а не </a:t>
            </a:r>
            <a:r>
              <a:rPr lang="ru-RU" sz="4400" b="1" dirty="0">
                <a:solidFill>
                  <a:schemeClr val="accent6">
                    <a:lumMod val="75000"/>
                  </a:schemeClr>
                </a:solidFill>
              </a:rPr>
              <a:t>пирамида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11587" y="5297214"/>
            <a:ext cx="2176241" cy="1372147"/>
          </a:xfrm>
          <a:prstGeom prst="rect">
            <a:avLst/>
          </a:prstGeom>
        </p:spPr>
      </p:pic>
      <p:pic>
        <p:nvPicPr>
          <p:cNvPr id="4098" name="Picture 2" descr="http://cdn3.imgbb.ru/community/14/142633/201511/6e20bbbd191ed34ffec5bc5b2d59f01c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04520" y="211074"/>
            <a:ext cx="3796680" cy="37966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625121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9"/>
          </a:xfrm>
        </p:spPr>
        <p:txBody>
          <a:bodyPr/>
          <a:lstStyle/>
          <a:p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ЗАГАДКИ</a:t>
            </a:r>
            <a:endParaRPr lang="ru-RU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79512" y="1052737"/>
            <a:ext cx="8507288" cy="439248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  <a:latin typeface="Arial Black" panose="020B0A04020102020204" pitchFamily="34" charset="0"/>
              </a:rPr>
              <a:t> </a:t>
            </a:r>
            <a:r>
              <a:rPr lang="ru-RU" sz="2400" dirty="0" smtClean="0">
                <a:solidFill>
                  <a:srgbClr val="C00000"/>
                </a:solidFill>
                <a:latin typeface="Arial Black" panose="020B0A04020102020204" pitchFamily="34" charset="0"/>
              </a:rPr>
              <a:t>3 </a:t>
            </a:r>
            <a:r>
              <a:rPr lang="ru-RU" sz="2400" dirty="0">
                <a:solidFill>
                  <a:srgbClr val="C00000"/>
                </a:solidFill>
                <a:latin typeface="Arial Black" panose="020B0A04020102020204" pitchFamily="34" charset="0"/>
              </a:rPr>
              <a:t>способ (загадки по действиям)</a:t>
            </a:r>
          </a:p>
          <a:p>
            <a:pPr marL="0" indent="0">
              <a:buNone/>
            </a:pP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  <a:latin typeface="Arial Black" panose="020B0A04020102020204" pitchFamily="34" charset="0"/>
              </a:rPr>
              <a:t> Алгоритм:</a:t>
            </a:r>
          </a:p>
          <a:p>
            <a:pPr marL="0" indent="0">
              <a:buNone/>
            </a:pPr>
            <a:r>
              <a:rPr lang="ru-RU" sz="2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1.Составление  </a:t>
            </a:r>
            <a:r>
              <a:rPr lang="ru-RU" sz="24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опорной таблицы </a:t>
            </a:r>
            <a:r>
              <a:rPr lang="ru-RU" sz="2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вида</a:t>
            </a:r>
          </a:p>
          <a:p>
            <a:pPr marL="0" indent="0">
              <a:buNone/>
            </a:pPr>
            <a:r>
              <a:rPr lang="ru-RU" sz="2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2. Выбор объекта</a:t>
            </a:r>
          </a:p>
          <a:p>
            <a:pPr marL="0" indent="0">
              <a:buNone/>
            </a:pPr>
            <a:r>
              <a:rPr lang="ru-RU" sz="2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3. Заполнение таблицы.</a:t>
            </a:r>
          </a:p>
          <a:p>
            <a:pPr marL="0" indent="0">
              <a:buNone/>
            </a:pPr>
            <a:r>
              <a:rPr lang="ru-RU" sz="24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4.  Вставка «слов – связки» </a:t>
            </a:r>
            <a:r>
              <a:rPr lang="ru-RU" sz="2400" b="1" dirty="0">
                <a:solidFill>
                  <a:schemeClr val="accent6">
                    <a:lumMod val="50000"/>
                  </a:schemeClr>
                </a:solidFill>
              </a:rPr>
              <a:t>- </a:t>
            </a:r>
            <a:r>
              <a:rPr lang="ru-RU" sz="2400" b="1" dirty="0" smtClean="0">
                <a:solidFill>
                  <a:srgbClr val="FF0000"/>
                </a:solidFill>
              </a:rPr>
              <a:t>А  не </a:t>
            </a:r>
          </a:p>
          <a:p>
            <a:pPr marL="0" indent="0">
              <a:buNone/>
            </a:pPr>
            <a:endParaRPr lang="ru-RU" sz="2400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0" indent="0">
              <a:buNone/>
            </a:pPr>
            <a:endParaRPr lang="ru-RU" sz="2400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0" indent="0">
              <a:buNone/>
            </a:pPr>
            <a:endParaRPr lang="ru-RU" sz="24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66778248"/>
              </p:ext>
            </p:extLst>
          </p:nvPr>
        </p:nvGraphicFramePr>
        <p:xfrm>
          <a:off x="323528" y="3717031"/>
          <a:ext cx="8712968" cy="2703785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4374918"/>
                <a:gridCol w="4338050"/>
              </a:tblGrid>
              <a:tr h="682915">
                <a:tc>
                  <a:txBody>
                    <a:bodyPr/>
                    <a:lstStyle/>
                    <a:p>
                      <a:r>
                        <a:rPr lang="ru-RU" dirty="0" smtClean="0"/>
                        <a:t>ЧТО ДЕЛАЕТ?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 ЧТО (КТО) ВЫПОЛНЯЕТ ТАКОЕ ЖЕ ДЕЙСТВИЕ?</a:t>
                      </a:r>
                      <a:endParaRPr lang="ru-RU" dirty="0"/>
                    </a:p>
                  </a:txBody>
                  <a:tcPr/>
                </a:tc>
              </a:tr>
              <a:tr h="487796">
                <a:tc gridSpan="2">
                  <a:txBody>
                    <a:bodyPr/>
                    <a:lstStyle/>
                    <a:p>
                      <a:r>
                        <a:rPr lang="ru-RU" sz="2400" b="1" dirty="0" smtClean="0"/>
                        <a:t>                                                    Что это? (Кто это?)</a:t>
                      </a:r>
                      <a:endParaRPr lang="ru-RU" sz="2400" b="1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57482"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Ворчит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 бабушка</a:t>
                      </a:r>
                      <a:endParaRPr lang="ru-RU" sz="2400" b="1" dirty="0"/>
                    </a:p>
                  </a:txBody>
                  <a:tcPr/>
                </a:tc>
              </a:tr>
              <a:tr h="487796"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Пыхтит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 паровоз</a:t>
                      </a:r>
                      <a:endParaRPr lang="ru-RU" sz="2400" b="1" dirty="0"/>
                    </a:p>
                  </a:txBody>
                  <a:tcPr/>
                </a:tc>
              </a:tr>
              <a:tr h="487796"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Свистит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Соловей - разбойник</a:t>
                      </a:r>
                      <a:r>
                        <a:rPr lang="ru-RU" sz="1800" b="0" i="0" u="sng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lang="ru-RU" sz="2400" b="1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12892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ЗАГАДКИ</a:t>
            </a:r>
            <a:endParaRPr lang="ru-RU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79512" y="1417638"/>
            <a:ext cx="8784976" cy="4027587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4400" b="1" dirty="0" smtClean="0">
                <a:solidFill>
                  <a:schemeClr val="accent6">
                    <a:lumMod val="75000"/>
                  </a:schemeClr>
                </a:solidFill>
              </a:rPr>
              <a:t>Что это?</a:t>
            </a:r>
            <a:endParaRPr lang="ru-RU" sz="4400" b="1" dirty="0">
              <a:solidFill>
                <a:schemeClr val="accent6">
                  <a:lumMod val="75000"/>
                </a:schemeClr>
              </a:solidFill>
            </a:endParaRPr>
          </a:p>
          <a:p>
            <a:pPr marL="0" indent="0">
              <a:buNone/>
            </a:pPr>
            <a:r>
              <a:rPr lang="ru-RU" sz="4400" b="1" dirty="0" smtClean="0">
                <a:solidFill>
                  <a:schemeClr val="accent6">
                    <a:lumMod val="75000"/>
                  </a:schemeClr>
                </a:solidFill>
              </a:rPr>
              <a:t>Ворчит, а  </a:t>
            </a:r>
            <a:r>
              <a:rPr lang="ru-RU" sz="4400" b="1" dirty="0">
                <a:solidFill>
                  <a:schemeClr val="accent6">
                    <a:lumMod val="75000"/>
                  </a:schemeClr>
                </a:solidFill>
              </a:rPr>
              <a:t>не </a:t>
            </a:r>
            <a:r>
              <a:rPr lang="ru-RU" sz="4400" b="1" dirty="0" smtClean="0">
                <a:solidFill>
                  <a:schemeClr val="accent6">
                    <a:lumMod val="75000"/>
                  </a:schemeClr>
                </a:solidFill>
              </a:rPr>
              <a:t>бабушка</a:t>
            </a:r>
            <a:endParaRPr lang="ru-RU" sz="4400" b="1" dirty="0">
              <a:solidFill>
                <a:schemeClr val="accent6">
                  <a:lumMod val="75000"/>
                </a:schemeClr>
              </a:solidFill>
            </a:endParaRPr>
          </a:p>
          <a:p>
            <a:pPr marL="0" indent="0">
              <a:buNone/>
            </a:pPr>
            <a:r>
              <a:rPr lang="ru-RU" sz="4400" b="1" dirty="0" smtClean="0">
                <a:solidFill>
                  <a:schemeClr val="accent6">
                    <a:lumMod val="75000"/>
                  </a:schemeClr>
                </a:solidFill>
              </a:rPr>
              <a:t>Пыхтит </a:t>
            </a:r>
            <a:r>
              <a:rPr lang="ru-RU" sz="4400" b="1" dirty="0">
                <a:solidFill>
                  <a:schemeClr val="accent6">
                    <a:lumMod val="75000"/>
                  </a:schemeClr>
                </a:solidFill>
              </a:rPr>
              <a:t>, </a:t>
            </a:r>
            <a:r>
              <a:rPr lang="ru-RU" sz="4400" b="1" dirty="0" smtClean="0">
                <a:solidFill>
                  <a:schemeClr val="accent6">
                    <a:lumMod val="75000"/>
                  </a:schemeClr>
                </a:solidFill>
              </a:rPr>
              <a:t>а не паровоз</a:t>
            </a:r>
            <a:endParaRPr lang="ru-RU" sz="4400" b="1" dirty="0">
              <a:solidFill>
                <a:schemeClr val="accent6">
                  <a:lumMod val="75000"/>
                </a:schemeClr>
              </a:solidFill>
            </a:endParaRPr>
          </a:p>
          <a:p>
            <a:pPr marL="0" indent="0">
              <a:buNone/>
            </a:pPr>
            <a:r>
              <a:rPr lang="ru-RU" sz="4400" b="1" dirty="0" smtClean="0">
                <a:solidFill>
                  <a:schemeClr val="accent6">
                    <a:lumMod val="75000"/>
                  </a:schemeClr>
                </a:solidFill>
              </a:rPr>
              <a:t>Свистит,  а не Соловей - разбойник</a:t>
            </a:r>
            <a:endParaRPr lang="ru-RU" sz="44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11587" y="5297214"/>
            <a:ext cx="2176241" cy="1372147"/>
          </a:xfrm>
          <a:prstGeom prst="rect">
            <a:avLst/>
          </a:prstGeom>
        </p:spPr>
      </p:pic>
      <p:pic>
        <p:nvPicPr>
          <p:cNvPr id="1026" name="Picture 2" descr="http://www.clipartkid.com/images/251/displaying-20-images-for-kettle-steam-clipart-93dxY9-clipart.jpg"/>
          <p:cNvPicPr>
            <a:picLocks noChangeAspect="1" noChangeArrowheads="1"/>
          </p:cNvPicPr>
          <p:nvPr/>
        </p:nvPicPr>
        <p:blipFill rotWithShape="1"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0398" t="-19218" r="2536" b="14618"/>
          <a:stretch/>
        </p:blipFill>
        <p:spPr bwMode="auto">
          <a:xfrm>
            <a:off x="5603735" y="834294"/>
            <a:ext cx="3221909" cy="30875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015029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9"/>
          </a:xfrm>
        </p:spPr>
        <p:txBody>
          <a:bodyPr/>
          <a:lstStyle/>
          <a:p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ЗАГАДКИ</a:t>
            </a:r>
            <a:endParaRPr lang="ru-RU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79512" y="1052737"/>
            <a:ext cx="8507288" cy="439248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  <a:latin typeface="Arial Black" panose="020B0A04020102020204" pitchFamily="34" charset="0"/>
              </a:rPr>
              <a:t>Алгоритм:</a:t>
            </a:r>
            <a:endParaRPr lang="ru-RU" sz="24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59635447"/>
              </p:ext>
            </p:extLst>
          </p:nvPr>
        </p:nvGraphicFramePr>
        <p:xfrm>
          <a:off x="0" y="1484784"/>
          <a:ext cx="9036497" cy="5401212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4610524"/>
                <a:gridCol w="4425973"/>
              </a:tblGrid>
              <a:tr h="770348">
                <a:tc gridSpan="2"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 1</a:t>
                      </a:r>
                      <a:r>
                        <a:rPr lang="ru-RU" sz="24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.                                                  КАК </a:t>
                      </a:r>
                      <a:r>
                        <a:rPr lang="ru-RU" sz="24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,</a:t>
                      </a:r>
                      <a:r>
                        <a:rPr lang="ru-RU" sz="2400" baseline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 </a:t>
                      </a:r>
                      <a:r>
                        <a:rPr lang="ru-RU" sz="2400" baseline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НО (как, но не)</a:t>
                      </a:r>
                    </a:p>
                    <a:p>
                      <a:r>
                        <a:rPr lang="ru-RU" sz="24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 </a:t>
                      </a:r>
                      <a:endParaRPr lang="ru-RU" sz="24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952687"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  НА ЧТО ПОХОЖЕ</a:t>
                      </a:r>
                      <a:endParaRPr lang="ru-RU" sz="2400" b="1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 ЧЕМ ОТЛИЧАЕТСЯ</a:t>
                      </a:r>
                      <a:endParaRPr lang="ru-RU" sz="2400" b="1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6"/>
                    </a:solidFill>
                  </a:tcPr>
                </a:tc>
              </a:tr>
              <a:tr h="665044">
                <a:tc gridSpan="2"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2.                                                 А    НЕ </a:t>
                      </a:r>
                      <a:endParaRPr lang="ru-RU" sz="2400" b="1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sz="2400" b="1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</a:tr>
              <a:tr h="952687"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КАКАЯ,</a:t>
                      </a:r>
                      <a:r>
                        <a:rPr lang="ru-RU" sz="2400" b="1" baseline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 КАКОЕ, КАКОЕ?</a:t>
                      </a:r>
                      <a:endParaRPr lang="ru-RU" sz="2400" b="1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ЧТО</a:t>
                      </a:r>
                      <a:r>
                        <a:rPr lang="ru-RU" sz="2400" b="1" baseline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 ТАКОЕ ЖЕ</a:t>
                      </a:r>
                      <a:endParaRPr lang="ru-RU" sz="2400" b="1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</a:tr>
              <a:tr h="819114">
                <a:tc gridSpan="2"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3.                                                  А НЕ </a:t>
                      </a:r>
                      <a:endParaRPr lang="ru-RU" sz="2400" b="1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sz="2400" b="1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</a:tr>
              <a:tr h="95268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ЧТО ДЕЛАЕТ?</a:t>
                      </a:r>
                    </a:p>
                    <a:p>
                      <a:endParaRPr lang="ru-RU" sz="2400" b="1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ЧТО (КТО) ВЫПОЛНЯЕТ ТАКОЕ ЖЕ ДЕЙСТВИЕ?</a:t>
                      </a:r>
                    </a:p>
                    <a:p>
                      <a:endParaRPr lang="ru-RU" sz="2400" b="1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27935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СОСТАВЛЕНИЕ ПАСПОРТА</a:t>
            </a: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/>
            </a:r>
            <a:b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</a:br>
            <a:endParaRPr lang="ru-RU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76496698"/>
              </p:ext>
            </p:extLst>
          </p:nvPr>
        </p:nvGraphicFramePr>
        <p:xfrm>
          <a:off x="0" y="908721"/>
          <a:ext cx="9144000" cy="6883063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4572000"/>
                <a:gridCol w="4572000"/>
              </a:tblGrid>
              <a:tr h="37243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Имя героя</a:t>
                      </a:r>
                    </a:p>
                  </a:txBody>
                  <a:tcPr marL="68580" marR="68580" marT="0" marB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0D0D0D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Страшила Мудрый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  <a:tr h="102561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Создатель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err="1">
                          <a:solidFill>
                            <a:srgbClr val="0D0D0D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А.Волков</a:t>
                      </a:r>
                      <a:endParaRPr lang="ru-RU" sz="20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102561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Прописка</a:t>
                      </a:r>
                    </a:p>
                  </a:txBody>
                  <a:tcPr marL="68580" marR="68580" marT="0" marB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rgbClr val="0D0D0D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Сказочная </a:t>
                      </a:r>
                      <a:r>
                        <a:rPr lang="ru-RU" sz="2000" b="1" dirty="0">
                          <a:solidFill>
                            <a:srgbClr val="0D0D0D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повесть «Волшебник изумрудного города»</a:t>
                      </a:r>
                      <a:endParaRPr lang="ru-RU" sz="20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  <a:tr h="157028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Внешний вид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rgbClr val="0D0D0D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Соломенное </a:t>
                      </a:r>
                      <a:r>
                        <a:rPr lang="ru-RU" sz="2000" b="1" dirty="0">
                          <a:solidFill>
                            <a:srgbClr val="0D0D0D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чучело, нарисованное лицо, поношенный голубой кафтан, потертая шляпа, старые голубые </a:t>
                      </a:r>
                      <a:r>
                        <a:rPr lang="ru-RU" sz="2000" b="1" dirty="0" err="1">
                          <a:solidFill>
                            <a:srgbClr val="0D0D0D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батфорты</a:t>
                      </a:r>
                      <a:endParaRPr lang="ru-RU" sz="20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50172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Где впервые встречается</a:t>
                      </a:r>
                    </a:p>
                  </a:txBody>
                  <a:tcPr marL="68580" marR="68580" marT="0" marB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rgbClr val="0D0D0D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Шест </a:t>
                      </a:r>
                      <a:r>
                        <a:rPr lang="ru-RU" sz="2000" b="1" dirty="0">
                          <a:solidFill>
                            <a:srgbClr val="0D0D0D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у голубой изгороди</a:t>
                      </a:r>
                      <a:endParaRPr lang="ru-RU" sz="20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  <a:tr h="85635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Личные качества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rgbClr val="0D0D0D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Забавный</a:t>
                      </a:r>
                      <a:r>
                        <a:rPr lang="ru-RU" sz="2000" b="1" dirty="0">
                          <a:solidFill>
                            <a:srgbClr val="0D0D0D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, добродушный, любопытный, немного глуповатый</a:t>
                      </a:r>
                      <a:endParaRPr lang="ru-RU" sz="20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55262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Заветное желание</a:t>
                      </a:r>
                    </a:p>
                  </a:txBody>
                  <a:tcPr marL="68580" marR="68580" marT="0" marB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0D0D0D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мозги, так как хотел быть умным</a:t>
                      </a:r>
                      <a:endParaRPr lang="ru-RU" sz="20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  <a:tr h="85635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76024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СОСТАВЛЕНИЕ ПАСПОРТА</a:t>
            </a: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/>
            </a:r>
            <a:b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</a:b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>ПАСПОРТ ТРИЗ</a:t>
            </a:r>
            <a:endParaRPr lang="ru-RU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64003179"/>
              </p:ext>
            </p:extLst>
          </p:nvPr>
        </p:nvGraphicFramePr>
        <p:xfrm>
          <a:off x="0" y="1417637"/>
          <a:ext cx="9128234" cy="6212275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4564117"/>
                <a:gridCol w="4564117"/>
              </a:tblGrid>
              <a:tr h="1051308"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НАЗВАНИЕ ТЕХНОЛОГИИ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ТЕХНОЛОГИЯ  РЕШЕНИЯ</a:t>
                      </a:r>
                      <a:r>
                        <a:rPr lang="ru-RU" sz="2800" baseline="0" dirty="0" smtClean="0"/>
                        <a:t> ИЗОБРЕТАТЕЛЬСКИХ ЗАДАЧ</a:t>
                      </a:r>
                      <a:endParaRPr lang="ru-RU" sz="2800" dirty="0"/>
                    </a:p>
                  </a:txBody>
                  <a:tcPr/>
                </a:tc>
              </a:tr>
              <a:tr h="528007">
                <a:tc>
                  <a:txBody>
                    <a:bodyPr/>
                    <a:lstStyle/>
                    <a:p>
                      <a:pPr marL="342900" indent="-342900">
                        <a:buAutoNum type="arabicPeriod"/>
                      </a:pPr>
                      <a:r>
                        <a:rPr lang="ru-RU" sz="2800" b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АВТОР</a:t>
                      </a:r>
                      <a:endParaRPr lang="ru-RU" sz="2800" b="1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Генрих</a:t>
                      </a:r>
                      <a:r>
                        <a:rPr lang="ru-RU" sz="2400" b="1" baseline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 </a:t>
                      </a:r>
                      <a:r>
                        <a:rPr lang="ru-RU" sz="2400" b="1" baseline="0" dirty="0" err="1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Саулович</a:t>
                      </a:r>
                      <a:r>
                        <a:rPr lang="ru-RU" sz="2400" b="1" baseline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 </a:t>
                      </a:r>
                      <a:r>
                        <a:rPr lang="ru-RU" sz="2400" b="1" baseline="0" dirty="0" err="1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Альтшуллер</a:t>
                      </a:r>
                      <a:endParaRPr lang="ru-RU" sz="2400" b="1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</a:tr>
              <a:tr h="514292">
                <a:tc>
                  <a:txBody>
                    <a:bodyPr/>
                    <a:lstStyle/>
                    <a:p>
                      <a:r>
                        <a:rPr lang="ru-RU" sz="2800" b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2. РОДИНА</a:t>
                      </a:r>
                      <a:endParaRPr lang="ru-RU" sz="2800" b="1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СССР,1946</a:t>
                      </a:r>
                      <a:r>
                        <a:rPr lang="ru-RU" sz="2400" b="1" baseline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 год</a:t>
                      </a:r>
                      <a:endParaRPr lang="ru-RU" sz="2400" b="1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</a:tr>
              <a:tr h="877811">
                <a:tc>
                  <a:txBody>
                    <a:bodyPr/>
                    <a:lstStyle/>
                    <a:p>
                      <a:r>
                        <a:rPr lang="ru-RU" sz="2800" b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3. ПРИЁМЫ</a:t>
                      </a:r>
                      <a:endParaRPr lang="ru-RU" sz="2800" b="1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 Фантазирование (</a:t>
                      </a:r>
                      <a:r>
                        <a:rPr lang="ru-RU" sz="2400" b="1" dirty="0" err="1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эвроритм</a:t>
                      </a:r>
                      <a:r>
                        <a:rPr lang="ru-RU" sz="2400" b="1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), </a:t>
                      </a:r>
                      <a:r>
                        <a:rPr lang="ru-RU" sz="2400" b="1" dirty="0" err="1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эмпатия</a:t>
                      </a:r>
                      <a:r>
                        <a:rPr lang="ru-RU" sz="2400" b="1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 (</a:t>
                      </a:r>
                      <a:r>
                        <a:rPr lang="ru-RU" sz="2400" b="1" dirty="0" err="1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синектика</a:t>
                      </a:r>
                      <a:r>
                        <a:rPr lang="ru-RU" sz="2400" b="1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), загадки, составь паспорт. И другие.</a:t>
                      </a:r>
                      <a:endParaRPr lang="ru-RU" sz="2400" b="1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</a:tr>
              <a:tr h="877811">
                <a:tc>
                  <a:txBody>
                    <a:bodyPr/>
                    <a:lstStyle/>
                    <a:p>
                      <a:r>
                        <a:rPr lang="ru-RU" sz="2800" b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4. ПОМОЩЬ</a:t>
                      </a:r>
                      <a:r>
                        <a:rPr lang="ru-RU" sz="2800" b="1" baseline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 УЧЕНИКУ</a:t>
                      </a:r>
                      <a:endParaRPr lang="ru-RU" sz="2800" b="1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Учит их отстаивать свою точку зрения, формирует у детей понимание речи, обогащает словарь, активизирует речь учащихся. </a:t>
                      </a:r>
                      <a:endParaRPr lang="ru-RU" sz="2000" b="1" dirty="0"/>
                    </a:p>
                  </a:txBody>
                  <a:tcPr/>
                </a:tc>
              </a:tr>
              <a:tr h="877811">
                <a:tc>
                  <a:txBody>
                    <a:bodyPr/>
                    <a:lstStyle/>
                    <a:p>
                      <a:r>
                        <a:rPr lang="ru-RU" sz="2800" b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5. ПОМОЩЬ УЧИТЕЛЮ</a:t>
                      </a:r>
                      <a:endParaRPr lang="ru-RU" sz="2800" b="1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Развивает творческие способности учителя, гибкость и системность мышления, формирует готовность к восприятию нового, обеспечивает профессиональный рост.</a:t>
                      </a:r>
                      <a:endParaRPr lang="ru-RU" sz="2000" b="1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5" name="Прямоугольник 24"/>
          <p:cNvSpPr/>
          <p:nvPr/>
        </p:nvSpPr>
        <p:spPr>
          <a:xfrm>
            <a:off x="4572000" y="1417638"/>
            <a:ext cx="4572000" cy="100325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рямоугольник 25"/>
          <p:cNvSpPr/>
          <p:nvPr/>
        </p:nvSpPr>
        <p:spPr>
          <a:xfrm>
            <a:off x="4582839" y="2395761"/>
            <a:ext cx="4561161" cy="601191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Прямоугольник 26"/>
          <p:cNvSpPr/>
          <p:nvPr/>
        </p:nvSpPr>
        <p:spPr>
          <a:xfrm>
            <a:off x="4593678" y="2928417"/>
            <a:ext cx="4561161" cy="601191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Прямоугольник 27"/>
          <p:cNvSpPr/>
          <p:nvPr/>
        </p:nvSpPr>
        <p:spPr>
          <a:xfrm>
            <a:off x="4604517" y="3504481"/>
            <a:ext cx="4561161" cy="114865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Прямоугольник 28"/>
          <p:cNvSpPr/>
          <p:nvPr/>
        </p:nvSpPr>
        <p:spPr>
          <a:xfrm>
            <a:off x="4604517" y="4654872"/>
            <a:ext cx="4561161" cy="1366416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Прямоугольник 29"/>
          <p:cNvSpPr/>
          <p:nvPr/>
        </p:nvSpPr>
        <p:spPr>
          <a:xfrm>
            <a:off x="4604517" y="6026447"/>
            <a:ext cx="4561161" cy="1579017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88542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3000" r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49533" y="5037056"/>
            <a:ext cx="393933" cy="56854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4" name="Рисунок 3" descr="ребусы"/>
          <p:cNvPicPr/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0000" b="90000" l="10000" r="90000">
                        <a14:backgroundMark x1="5500" y1="96500" x2="5500" y2="96500"/>
                        <a14:backgroundMark x1="4000" y1="21500" x2="4000" y2="21500"/>
                        <a14:backgroundMark x1="92500" y1="4500" x2="92500" y2="4500"/>
                        <a14:backgroundMark x1="98000" y1="41000" x2="98000" y2="41000"/>
                        <a14:backgroundMark x1="95000" y1="73500" x2="95000" y2="73500"/>
                        <a14:backgroundMark x1="95000" y1="73500" x2="95000" y2="73500"/>
                        <a14:backgroundMark x1="59000" y1="96500" x2="59000" y2="96500"/>
                        <a14:backgroundMark x1="22000" y1="93500" x2="22000" y2="9350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0565" y="3593845"/>
            <a:ext cx="2302001" cy="2118518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ребусы"/>
          <p:cNvPicPr/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8372" y="3823580"/>
            <a:ext cx="2460519" cy="1784317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 descr="ребусы"/>
          <p:cNvPicPr/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9402" y="3598432"/>
            <a:ext cx="238125" cy="1905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Рисунок 7" descr="ребусы"/>
          <p:cNvPicPr/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5289" y="3598432"/>
            <a:ext cx="238125" cy="1905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Рисунок 8" descr="http://333v.ru/uploads/e0/e099745f325a4516f7645dfa6dea3fc8.jpg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3287" y="3988756"/>
            <a:ext cx="2257425" cy="141033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Рисунок 9" descr="ребусы"/>
          <p:cNvPicPr/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3068" y="3823580"/>
            <a:ext cx="238125" cy="1905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Рисунок 10" descr="ребусы"/>
          <p:cNvPicPr/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07993" y="3823580"/>
            <a:ext cx="238125" cy="1905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Рисунок 11" descr="ребусы"/>
          <p:cNvPicPr/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2918" y="3700604"/>
            <a:ext cx="1114425" cy="1905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Рисунок 12" descr="ребусы"/>
          <p:cNvPicPr/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35167" y="3974468"/>
            <a:ext cx="1619250" cy="19050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6" name="Прямая соединительная линия 15"/>
          <p:cNvCxnSpPr/>
          <p:nvPr/>
        </p:nvCxnSpPr>
        <p:spPr>
          <a:xfrm>
            <a:off x="7019741" y="4792682"/>
            <a:ext cx="792088" cy="72008"/>
          </a:xfrm>
          <a:prstGeom prst="line">
            <a:avLst/>
          </a:prstGeom>
          <a:ln w="3810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Прямоугольник 16"/>
          <p:cNvSpPr/>
          <p:nvPr/>
        </p:nvSpPr>
        <p:spPr>
          <a:xfrm>
            <a:off x="7210523" y="4581128"/>
            <a:ext cx="60130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</a:p>
        </p:txBody>
      </p:sp>
      <p:pic>
        <p:nvPicPr>
          <p:cNvPr id="19" name="Рисунок 18" descr="ребусы"/>
          <p:cNvPicPr/>
          <p:nvPr/>
        </p:nvPicPr>
        <p:blipFill>
          <a:blip r:embed="rId1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4351" y="1556792"/>
            <a:ext cx="1905000" cy="10763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0" name="Рисунок 19" descr="ребусы"/>
          <p:cNvPicPr/>
          <p:nvPr/>
        </p:nvPicPr>
        <p:blipFill>
          <a:blip r:embed="rId11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21968" y="883492"/>
            <a:ext cx="1181100" cy="1905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71446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5025" y="404664"/>
            <a:ext cx="8229600" cy="1030015"/>
          </a:xfrm>
        </p:spPr>
        <p:txBody>
          <a:bodyPr>
            <a:noAutofit/>
          </a:bodyPr>
          <a:lstStyle/>
          <a:p>
            <a:r>
              <a:rPr lang="ru-RU" sz="6600" b="1" dirty="0" smtClean="0">
                <a:solidFill>
                  <a:schemeClr val="accent6">
                    <a:lumMod val="75000"/>
                  </a:schemeClr>
                </a:solidFill>
              </a:rPr>
              <a:t>ТРИЗ </a:t>
            </a:r>
            <a:r>
              <a:rPr lang="ru-RU" sz="7200" b="1" dirty="0" smtClean="0">
                <a:solidFill>
                  <a:schemeClr val="accent6">
                    <a:lumMod val="75000"/>
                  </a:schemeClr>
                </a:solidFill>
              </a:rPr>
              <a:t>– педагогика</a:t>
            </a:r>
            <a:br>
              <a:rPr lang="ru-RU" sz="7200" b="1" dirty="0" smtClean="0">
                <a:solidFill>
                  <a:schemeClr val="accent6">
                    <a:lumMod val="75000"/>
                  </a:schemeClr>
                </a:solidFill>
              </a:rPr>
            </a:br>
            <a:r>
              <a:rPr lang="ru-RU" sz="6600" b="1" dirty="0" smtClean="0">
                <a:solidFill>
                  <a:schemeClr val="accent6">
                    <a:lumMod val="75000"/>
                  </a:schemeClr>
                </a:solidFill>
              </a:rPr>
              <a:t>1946</a:t>
            </a:r>
            <a:endParaRPr lang="ru-RU" sz="66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4" name="Picture 2" descr="http://www.pedlib.ru/books1/4/0328/image00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5025" y="1881630"/>
            <a:ext cx="2266950" cy="2971800"/>
          </a:xfrm>
          <a:prstGeom prst="rect">
            <a:avLst/>
          </a:prstGeom>
          <a:noFill/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duotone>
              <a:prstClr val="black"/>
              <a:srgbClr val="FF0000">
                <a:tint val="45000"/>
                <a:satMod val="400000"/>
              </a:srgbClr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11200"/>
                    </a14:imgEffect>
                    <a14:imgEffect>
                      <a14:brightnessContrast bright="-40000" contrast="-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843808" y="2237531"/>
            <a:ext cx="5369862" cy="313568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flipH="1">
            <a:off x="0" y="5301208"/>
            <a:ext cx="2176241" cy="13721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7028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Times New Roman"/>
              </a:rPr>
              <a:t>Цель </a:t>
            </a: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Times New Roman"/>
              </a:rPr>
              <a:t>ТРИЗ:</a:t>
            </a:r>
            <a:endParaRPr lang="ru-RU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 algn="ctr" eaLnBrk="0" fontAlgn="base" hangingPunct="0">
              <a:buNone/>
            </a:pPr>
            <a:r>
              <a:rPr lang="ru-RU" sz="4400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Times New Roman"/>
              </a:rPr>
              <a:t>не </a:t>
            </a:r>
            <a:r>
              <a:rPr lang="ru-RU" sz="4400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Times New Roman"/>
              </a:rPr>
              <a:t>просто развить фантазию детей, а научить мыслить системно, с пониманием происходящих процессов</a:t>
            </a:r>
            <a:r>
              <a:rPr lang="ru-RU" sz="3600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Times New Roman"/>
              </a:rPr>
              <a:t>.</a:t>
            </a:r>
            <a:endParaRPr lang="ru-RU" sz="2000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/>
              <a:ea typeface="Times New Roman"/>
            </a:endParaRPr>
          </a:p>
          <a:p>
            <a:endParaRPr lang="ru-RU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301208"/>
            <a:ext cx="2176461" cy="13717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1107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9785" y="764704"/>
            <a:ext cx="8229600" cy="1143000"/>
          </a:xfrm>
        </p:spPr>
        <p:txBody>
          <a:bodyPr>
            <a:noAutofit/>
          </a:bodyPr>
          <a:lstStyle/>
          <a:p>
            <a:r>
              <a:rPr lang="ru-RU" sz="6000" b="1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Мастер класс</a:t>
            </a:r>
            <a:r>
              <a:rPr lang="ru-RU" sz="6000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6000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sz="60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9784" y="2060848"/>
            <a:ext cx="8207015" cy="4065315"/>
          </a:xfrm>
        </p:spPr>
        <p:txBody>
          <a:bodyPr/>
          <a:lstStyle/>
          <a:p>
            <a:pPr marL="0" indent="0">
              <a:buNone/>
            </a:pPr>
            <a:r>
              <a:rPr lang="ru-RU" b="1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      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Arial Black" pitchFamily="34" charset="0"/>
              </a:rPr>
              <a:t>«</a:t>
            </a:r>
            <a:r>
              <a:rPr lang="ru-RU" dirty="0">
                <a:solidFill>
                  <a:schemeClr val="accent6">
                    <a:lumMod val="50000"/>
                  </a:schemeClr>
                </a:solidFill>
                <a:latin typeface="Arial Black" pitchFamily="34" charset="0"/>
              </a:rPr>
              <a:t>Использование приемов 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Arial Black" pitchFamily="34" charset="0"/>
              </a:rPr>
              <a:t>ТРИЗ – педагогики  в </a:t>
            </a:r>
            <a:r>
              <a:rPr lang="ru-RU" dirty="0">
                <a:solidFill>
                  <a:schemeClr val="accent6">
                    <a:lumMod val="50000"/>
                  </a:schemeClr>
                </a:solidFill>
                <a:latin typeface="Arial Black" pitchFamily="34" charset="0"/>
              </a:rPr>
              <a:t>начальной школе»</a:t>
            </a:r>
            <a:endParaRPr lang="ru-RU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693" y="5301208"/>
            <a:ext cx="2176461" cy="13717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3443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332656"/>
            <a:ext cx="8363272" cy="1084982"/>
          </a:xfrm>
        </p:spPr>
        <p:txBody>
          <a:bodyPr>
            <a:noAutofit/>
          </a:bodyPr>
          <a:lstStyle/>
          <a:p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>СИНЕКТИКА (</a:t>
            </a:r>
            <a:r>
              <a:rPr lang="ru-RU" b="1" dirty="0" err="1" smtClean="0">
                <a:solidFill>
                  <a:schemeClr val="accent6">
                    <a:lumMod val="75000"/>
                  </a:schemeClr>
                </a:solidFill>
              </a:rPr>
              <a:t>эмпатия</a:t>
            </a: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>)</a:t>
            </a:r>
            <a:endParaRPr lang="ru-RU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2054" name="Picture 6" descr="http://img-fotki.yandex.ru/get/4604/korea79.87/0_4b3cf_42e81cb7_L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120" t="-2270"/>
          <a:stretch/>
        </p:blipFill>
        <p:spPr bwMode="auto">
          <a:xfrm>
            <a:off x="5101580" y="3614166"/>
            <a:ext cx="4042420" cy="32438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763688" y="1584820"/>
            <a:ext cx="4533900" cy="2990850"/>
          </a:xfrm>
          <a:prstGeom prst="rect">
            <a:avLst/>
          </a:prstGeom>
        </p:spPr>
      </p:pic>
      <p:pic>
        <p:nvPicPr>
          <p:cNvPr id="2056" name="Picture 8" descr="http://connieburgstahler.com/wp-content/uploads/back-to-school-backpack.jpeg"/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7082" y="2702718"/>
            <a:ext cx="3796151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4" descr="http://static7.depositphotos.com/1005493/702/i/950/depositphotos_7024881-Old-pencil.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957428">
            <a:off x="6191326" y="1835757"/>
            <a:ext cx="4083283" cy="15701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52221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0374" y="274638"/>
            <a:ext cx="8683626" cy="1143000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>ЭВРОРИТМ (фантазирование) </a:t>
            </a:r>
            <a:endParaRPr lang="ru-RU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5229200"/>
            <a:ext cx="2176461" cy="1371719"/>
          </a:xfrm>
          <a:prstGeom prst="rect">
            <a:avLst/>
          </a:prstGeom>
        </p:spPr>
      </p:pic>
      <p:sp>
        <p:nvSpPr>
          <p:cNvPr id="4" name="AutoShape 2" descr="https://3.downloader.disk.yandex.ru/preview/154290502cc78a02a5f25a055b8df1a95b51998472af5d76e8cc47c6c46db959/inf/IjC7Iso2F0OzQbe_DhHf-e0la9hP0v7b2nAGpZEwMV31zDS1pMIyJZDpqWM8sP2yN3rGi61MGBko27WZ53ldnw%3D%3D?uid=102201469&amp;filename=17968471.jpg&amp;disposition=inline&amp;hash=&amp;limit=0&amp;content_type=image%2Fjpeg&amp;tknv=v2&amp;size=1249x502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2286000" y="1439353"/>
            <a:ext cx="4572000" cy="4286623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lvl="0" indent="-285750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Ø"/>
              <a:tabLst>
                <a:tab pos="457200" algn="l"/>
              </a:tabLst>
            </a:pPr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ПОПУГАЙ </a:t>
            </a:r>
          </a:p>
          <a:p>
            <a:pPr marL="285750" lvl="0" indent="-285750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Ø"/>
              <a:tabLst>
                <a:tab pos="457200" algn="l"/>
              </a:tabLst>
            </a:pPr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ПОСМОТРЕТЬ</a:t>
            </a:r>
          </a:p>
          <a:p>
            <a:pPr marL="285750" lvl="0" indent="-285750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Ø"/>
              <a:tabLst>
                <a:tab pos="457200" algn="l"/>
              </a:tabLst>
            </a:pPr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ПЕТЬКА</a:t>
            </a:r>
          </a:p>
          <a:p>
            <a:pPr marL="285750" lvl="0" indent="-285750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Ø"/>
              <a:tabLst>
                <a:tab pos="457200" algn="l"/>
              </a:tabLst>
            </a:pPr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ПУШИСТЫЙ</a:t>
            </a:r>
          </a:p>
          <a:p>
            <a:pPr marL="285750" lvl="0" indent="-285750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Ø"/>
              <a:tabLst>
                <a:tab pos="457200" algn="l"/>
              </a:tabLst>
            </a:pPr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ПРОДАЕТСЯ</a:t>
            </a:r>
          </a:p>
          <a:p>
            <a:pPr marL="285750" lvl="0" indent="-285750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Ø"/>
              <a:tabLst>
                <a:tab pos="457200" algn="l"/>
              </a:tabLst>
            </a:pPr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ПЕВЧИЙ </a:t>
            </a:r>
          </a:p>
          <a:p>
            <a:pPr marL="285750" lvl="0" indent="-285750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Ø"/>
              <a:tabLst>
                <a:tab pos="457200" algn="l"/>
              </a:tabLst>
            </a:pPr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ПОЖАЛУЙСТА</a:t>
            </a:r>
          </a:p>
          <a:p>
            <a:pPr marL="285750" lvl="0" indent="-285750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Ø"/>
              <a:tabLst>
                <a:tab pos="457200" algn="l"/>
              </a:tabLst>
            </a:pPr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ПЯТИЛЕТНИЙ </a:t>
            </a:r>
          </a:p>
          <a:p>
            <a:pPr marL="285750" lvl="0" indent="-285750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Ø"/>
              <a:tabLst>
                <a:tab pos="457200" algn="l"/>
              </a:tabLst>
            </a:pPr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ПРИХОДИТЕ </a:t>
            </a:r>
          </a:p>
          <a:p>
            <a:pPr marL="457200">
              <a:lnSpc>
                <a:spcPct val="107000"/>
              </a:lnSpc>
              <a:spcAft>
                <a:spcPts val="800"/>
              </a:spcAft>
            </a:pPr>
            <a:r>
              <a:rPr lang="ru-RU" sz="20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2000" b="1" dirty="0">
              <a:solidFill>
                <a:schemeClr val="accent6">
                  <a:lumMod val="75000"/>
                </a:schemeClr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98152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1259632" y="4154214"/>
            <a:ext cx="8229600" cy="1143000"/>
          </a:xfrm>
        </p:spPr>
        <p:txBody>
          <a:bodyPr/>
          <a:lstStyle/>
          <a:p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ЗАГАДКА</a:t>
            </a:r>
            <a:endParaRPr lang="ru-RU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259632" y="1417639"/>
            <a:ext cx="7427168" cy="3091482"/>
          </a:xfrm>
        </p:spPr>
        <p:txBody>
          <a:bodyPr/>
          <a:lstStyle/>
          <a:p>
            <a:pPr marL="0" lvl="0" indent="0">
              <a:buNone/>
            </a:pPr>
            <a:r>
              <a:rPr lang="ru-RU" b="1" dirty="0">
                <a:solidFill>
                  <a:schemeClr val="accent6">
                    <a:lumMod val="75000"/>
                  </a:schemeClr>
                </a:solidFill>
              </a:rPr>
              <a:t>Опишу я вам предмет</a:t>
            </a:r>
          </a:p>
          <a:p>
            <a:pPr marL="0" lvl="0" indent="0">
              <a:buNone/>
            </a:pPr>
            <a:r>
              <a:rPr lang="ru-RU" b="1" dirty="0">
                <a:solidFill>
                  <a:schemeClr val="accent6">
                    <a:lumMod val="75000"/>
                  </a:schemeClr>
                </a:solidFill>
              </a:rPr>
              <a:t> Угадайте. Дав ответ</a:t>
            </a:r>
          </a:p>
          <a:p>
            <a:pPr marL="0" lvl="0" indent="0">
              <a:buNone/>
            </a:pPr>
            <a:r>
              <a:rPr lang="ru-RU" b="1" dirty="0">
                <a:solidFill>
                  <a:schemeClr val="accent6">
                    <a:lumMod val="75000"/>
                  </a:schemeClr>
                </a:solidFill>
              </a:rPr>
              <a:t>Я сама же жду разгадку</a:t>
            </a:r>
          </a:p>
          <a:p>
            <a:pPr marL="0" lvl="0" indent="0">
              <a:buNone/>
            </a:pPr>
            <a:r>
              <a:rPr lang="ru-RU" b="1" dirty="0">
                <a:solidFill>
                  <a:schemeClr val="accent6">
                    <a:lumMod val="75000"/>
                  </a:schemeClr>
                </a:solidFill>
              </a:rPr>
              <a:t>Потому что я</a:t>
            </a: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>…..</a:t>
            </a:r>
          </a:p>
          <a:p>
            <a:pPr marL="0" lvl="0" indent="0">
              <a:buNone/>
            </a:pPr>
            <a:endParaRPr lang="ru-RU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11587" y="5297214"/>
            <a:ext cx="2176241" cy="13721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30360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2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490066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ЗАГАДКИ</a:t>
            </a:r>
            <a:endParaRPr lang="ru-RU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51520" y="764705"/>
            <a:ext cx="8435280" cy="468052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  <a:latin typeface="Arial Black" panose="020B0A04020102020204" pitchFamily="34" charset="0"/>
              </a:rPr>
              <a:t>1 </a:t>
            </a:r>
            <a:r>
              <a:rPr lang="ru-RU" sz="2400" dirty="0">
                <a:solidFill>
                  <a:schemeClr val="accent6">
                    <a:lumMod val="75000"/>
                  </a:schemeClr>
                </a:solidFill>
                <a:latin typeface="Arial Black" panose="020B0A04020102020204" pitchFamily="34" charset="0"/>
              </a:rPr>
              <a:t>способ (загадки по </a:t>
            </a: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  <a:latin typeface="Arial Black" panose="020B0A04020102020204" pitchFamily="34" charset="0"/>
              </a:rPr>
              <a:t>похожести)</a:t>
            </a:r>
          </a:p>
          <a:p>
            <a:pPr marL="0" indent="0">
              <a:buNone/>
            </a:pP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  <a:latin typeface="Arial Black" panose="020B0A04020102020204" pitchFamily="34" charset="0"/>
              </a:rPr>
              <a:t>Алгоритм:</a:t>
            </a:r>
          </a:p>
          <a:p>
            <a:pPr marL="0" indent="0" algn="just">
              <a:buNone/>
            </a:pPr>
            <a:r>
              <a:rPr lang="ru-RU" sz="2400" b="1" dirty="0" smtClean="0"/>
              <a:t>1.Составление  </a:t>
            </a:r>
            <a:r>
              <a:rPr lang="ru-RU" sz="2400" b="1" dirty="0"/>
              <a:t>опорной таблицы </a:t>
            </a:r>
            <a:r>
              <a:rPr lang="ru-RU" sz="2400" b="1" dirty="0" smtClean="0"/>
              <a:t>вида</a:t>
            </a:r>
          </a:p>
          <a:p>
            <a:pPr marL="0" indent="0" algn="just">
              <a:buNone/>
            </a:pPr>
            <a:r>
              <a:rPr lang="ru-RU" sz="2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2. Выбор объекта</a:t>
            </a:r>
          </a:p>
          <a:p>
            <a:pPr marL="0" indent="0" algn="just">
              <a:buNone/>
            </a:pPr>
            <a:r>
              <a:rPr lang="ru-RU" sz="2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3. Заполнение таблицы.</a:t>
            </a:r>
          </a:p>
          <a:p>
            <a:pPr marL="0" indent="0" algn="just">
              <a:buNone/>
            </a:pPr>
            <a:r>
              <a:rPr lang="ru-RU" sz="2400" b="1" dirty="0" smtClean="0"/>
              <a:t>4.Вставка </a:t>
            </a:r>
            <a:r>
              <a:rPr lang="ru-RU" sz="2400" b="1" dirty="0"/>
              <a:t>«слов – связки» - </a:t>
            </a:r>
            <a:r>
              <a:rPr lang="ru-RU" sz="2400" b="1" dirty="0">
                <a:solidFill>
                  <a:srgbClr val="FF0000"/>
                </a:solidFill>
              </a:rPr>
              <a:t>КАК, </a:t>
            </a:r>
            <a:r>
              <a:rPr lang="ru-RU" sz="2400" b="1" dirty="0" smtClean="0">
                <a:solidFill>
                  <a:srgbClr val="FF0000"/>
                </a:solidFill>
              </a:rPr>
              <a:t>НО</a:t>
            </a:r>
            <a:r>
              <a:rPr lang="ru-RU" sz="2400" b="1" dirty="0" smtClean="0"/>
              <a:t>.	</a:t>
            </a:r>
          </a:p>
          <a:p>
            <a:pPr marL="0" indent="0" algn="just">
              <a:buNone/>
            </a:pPr>
            <a:r>
              <a:rPr lang="ru-RU" sz="2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5.Составить загадку</a:t>
            </a:r>
          </a:p>
          <a:p>
            <a:pPr marL="0" indent="0">
              <a:buNone/>
            </a:pPr>
            <a:endParaRPr lang="ru-RU" sz="2400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0" indent="0">
              <a:buNone/>
            </a:pPr>
            <a:endParaRPr lang="ru-RU" sz="2400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0" indent="0">
              <a:buNone/>
            </a:pPr>
            <a:endParaRPr lang="ru-RU" sz="24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2603329"/>
              </p:ext>
            </p:extLst>
          </p:nvPr>
        </p:nvGraphicFramePr>
        <p:xfrm>
          <a:off x="0" y="3789040"/>
          <a:ext cx="9036496" cy="3068959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4537367"/>
                <a:gridCol w="4499129"/>
              </a:tblGrid>
              <a:tr h="773718">
                <a:tc>
                  <a:txBody>
                    <a:bodyPr/>
                    <a:lstStyle/>
                    <a:p>
                      <a:r>
                        <a:rPr lang="ru-RU" dirty="0" smtClean="0"/>
                        <a:t>НА ЧТО ПОХОЖЕ (ПРЕДМЕТ)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ЧЕМ ОТЛИЧАЕТСЯ </a:t>
                      </a:r>
                      <a:endParaRPr lang="ru-RU" dirty="0"/>
                    </a:p>
                  </a:txBody>
                  <a:tcPr/>
                </a:tc>
              </a:tr>
              <a:tr h="545840">
                <a:tc gridSpan="2">
                  <a:txBody>
                    <a:bodyPr/>
                    <a:lstStyle/>
                    <a:p>
                      <a:r>
                        <a:rPr lang="ru-RU" sz="2400" b="1" dirty="0" smtClean="0"/>
                        <a:t>                                                         Что это? (Кто это?)</a:t>
                      </a:r>
                      <a:endParaRPr lang="ru-RU" sz="2400" b="1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5772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baseline="0" dirty="0" smtClean="0"/>
                        <a:t>лента</a:t>
                      </a:r>
                      <a:endParaRPr lang="ru-RU" sz="2400" b="1" dirty="0">
                        <a:solidFill>
                          <a:schemeClr val="accent6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 двигается</a:t>
                      </a:r>
                      <a:r>
                        <a:rPr lang="ru-RU" sz="2400" b="1" baseline="0" dirty="0" smtClean="0"/>
                        <a:t> </a:t>
                      </a:r>
                      <a:endParaRPr lang="ru-RU" sz="2400" b="1" dirty="0">
                        <a:solidFill>
                          <a:schemeClr val="accent6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</a:tr>
              <a:tr h="545840"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червяк 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ru-RU" sz="2400" b="1" dirty="0" smtClean="0"/>
                        <a:t>кусается</a:t>
                      </a:r>
                      <a:endParaRPr lang="ru-RU" sz="2400" b="1" dirty="0"/>
                    </a:p>
                  </a:txBody>
                  <a:tcPr/>
                </a:tc>
              </a:tr>
              <a:tr h="545840">
                <a:tc>
                  <a:txBody>
                    <a:bodyPr/>
                    <a:lstStyle/>
                    <a:p>
                      <a:r>
                        <a:rPr lang="ru-RU" sz="2400" b="1" baseline="0" dirty="0" smtClean="0"/>
                        <a:t>ремешок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  видит</a:t>
                      </a:r>
                      <a:endParaRPr lang="ru-RU" sz="2400" b="1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02313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507</TotalTime>
  <Words>535</Words>
  <Application>Microsoft Office PowerPoint</Application>
  <PresentationFormat>Экран (4:3)</PresentationFormat>
  <Paragraphs>143</Paragraphs>
  <Slides>17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3" baseType="lpstr">
      <vt:lpstr>Arial</vt:lpstr>
      <vt:lpstr>Arial Black</vt:lpstr>
      <vt:lpstr>Calibri</vt:lpstr>
      <vt:lpstr>Times New Roman</vt:lpstr>
      <vt:lpstr>Wingdings</vt:lpstr>
      <vt:lpstr>Тема Office</vt:lpstr>
      <vt:lpstr> </vt:lpstr>
      <vt:lpstr> </vt:lpstr>
      <vt:lpstr>ТРИЗ – педагогика 1946</vt:lpstr>
      <vt:lpstr>Цель ТРИЗ:</vt:lpstr>
      <vt:lpstr>Мастер класс </vt:lpstr>
      <vt:lpstr>СИНЕКТИКА (эмпатия)</vt:lpstr>
      <vt:lpstr>ЭВРОРИТМ (фантазирование) </vt:lpstr>
      <vt:lpstr>ЗАГАДКА</vt:lpstr>
      <vt:lpstr>ЗАГАДКИ</vt:lpstr>
      <vt:lpstr>ЗАГАДКИ</vt:lpstr>
      <vt:lpstr>ЗАГАДКИ</vt:lpstr>
      <vt:lpstr>ЗАГАДКИ</vt:lpstr>
      <vt:lpstr>ЗАГАДКИ</vt:lpstr>
      <vt:lpstr>ЗАГАДКИ</vt:lpstr>
      <vt:lpstr>ЗАГАДКИ</vt:lpstr>
      <vt:lpstr>СОСТАВЛЕНИЕ ПАСПОРТА </vt:lpstr>
      <vt:lpstr>СОСТАВЛЕНИЕ ПАСПОРТА ПАСПОРТ ТРИЗ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Ольга</cp:lastModifiedBy>
  <cp:revision>58</cp:revision>
  <dcterms:created xsi:type="dcterms:W3CDTF">2014-11-05T16:58:51Z</dcterms:created>
  <dcterms:modified xsi:type="dcterms:W3CDTF">2016-11-07T15:27:15Z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141657</vt:lpwstr>
  </property>
  <property fmtid="{D5CDD505-2E9C-101B-9397-08002B2CF9AE}" pid="3" name="NXPowerLiteSettings">
    <vt:lpwstr>F7000400038000</vt:lpwstr>
  </property>
  <property fmtid="{D5CDD505-2E9C-101B-9397-08002B2CF9AE}" pid="4" name="NXPowerLiteVersion">
    <vt:lpwstr>D5.0.3</vt:lpwstr>
  </property>
</Properties>
</file>