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73" r:id="rId13"/>
    <p:sldId id="270" r:id="rId14"/>
    <p:sldId id="271" r:id="rId15"/>
    <p:sldId id="272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4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нравится</c:v>
                </c:pt>
                <c:pt idx="1">
                  <c:v>не очень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0671358267716533"/>
          <c:y val="0.38178789370078742"/>
          <c:w val="0.28078641732283466"/>
          <c:h val="0.131314960629921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25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7658531362012406"/>
          <c:y val="0.14468947894678372"/>
          <c:w val="0.20252884913372199"/>
          <c:h val="0.4536257876109003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_____Microsoft_Excel_97-20031.xls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Восточная мудрость гласит:</a:t>
            </a:r>
            <a:b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Плохой </a:t>
            </a:r>
            <a:r>
              <a:rPr lang="ru-RU" dirty="0">
                <a:latin typeface="Times New Roman"/>
                <a:ea typeface="Times New Roman"/>
              </a:rPr>
              <a:t>хозяин растит сорняк,</a:t>
            </a:r>
          </a:p>
          <a:p>
            <a:r>
              <a:rPr lang="ru-RU" dirty="0">
                <a:latin typeface="Times New Roman"/>
                <a:ea typeface="Times New Roman"/>
              </a:rPr>
              <a:t>Хороший – выращивает рис,</a:t>
            </a:r>
          </a:p>
          <a:p>
            <a:r>
              <a:rPr lang="ru-RU" dirty="0">
                <a:latin typeface="Times New Roman"/>
                <a:ea typeface="Times New Roman"/>
              </a:rPr>
              <a:t>Умный – культивирует почву,</a:t>
            </a:r>
          </a:p>
          <a:p>
            <a:r>
              <a:rPr lang="ru-RU" dirty="0">
                <a:latin typeface="Times New Roman"/>
                <a:ea typeface="Times New Roman"/>
              </a:rPr>
              <a:t>Дальновидный – воспитывает работников.</a:t>
            </a:r>
          </a:p>
          <a:p>
            <a:endParaRPr lang="ru-RU" dirty="0"/>
          </a:p>
        </p:txBody>
      </p:sp>
      <p:pic>
        <p:nvPicPr>
          <p:cNvPr id="7" name="Picture 2" descr="http://www.prevedoff.net/uploads/posts/2011-08/1313582424_2school-teacher-2.jpeg"/>
          <p:cNvPicPr>
            <a:picLocks noChangeAspect="1" noChangeArrowheads="1"/>
          </p:cNvPicPr>
          <p:nvPr/>
        </p:nvPicPr>
        <p:blipFill rotWithShape="1">
          <a:blip r:embed="rId2" cstate="print"/>
          <a:srcRect b="7555"/>
          <a:stretch/>
        </p:blipFill>
        <p:spPr bwMode="auto">
          <a:xfrm>
            <a:off x="7236296" y="764704"/>
            <a:ext cx="1296144" cy="1236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964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770505"/>
              </p:ext>
            </p:extLst>
          </p:nvPr>
        </p:nvGraphicFramePr>
        <p:xfrm>
          <a:off x="1824038" y="833438"/>
          <a:ext cx="5495925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Лист" r:id="rId4" imgW="5496004" imgH="5191093" progId="Excel.Sheet.8">
                  <p:embed/>
                </p:oleObj>
              </mc:Choice>
              <mc:Fallback>
                <p:oleObj name="Лист" r:id="rId4" imgW="5496004" imgH="5191093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24038" y="833438"/>
                        <a:ext cx="5495925" cy="5191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16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0876390"/>
              </p:ext>
            </p:extLst>
          </p:nvPr>
        </p:nvGraphicFramePr>
        <p:xfrm>
          <a:off x="683568" y="548680"/>
          <a:ext cx="3598805" cy="5665015"/>
        </p:xfrm>
        <a:graphic>
          <a:graphicData uri="http://schemas.openxmlformats.org/drawingml/2006/table">
            <a:tbl>
              <a:tblPr firstRow="1" firstCol="1" bandRow="1"/>
              <a:tblGrid>
                <a:gridCol w="1028372"/>
                <a:gridCol w="794605"/>
                <a:gridCol w="934733"/>
                <a:gridCol w="8410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Оцениваемые УУД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Познавательные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Регулятивные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Коммуникативные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Ф.И. ученика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Методика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«Кодирование»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Методика «Изучение саморегуляции»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Методика «Рукавичка»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1.Андреева Анна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2.Александрова Полина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3.Бабинцев Савелий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4.Белоусова София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5.Брюхова Екатерина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6.Васин Александр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7.Васильев Владислав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8.Кригер Елизавета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9.Грачёв Матвей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10.Загвоздкин Роман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11.Игумнов Дмитрий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12.Кайгородов Иван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13.Киселёв Ярослав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14.Коновалов Ярослав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15.Кощеева Татьяна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16.Лаптева Ульяна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17.Лисичкина Юлия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18.Лопатин Глеб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19.Лучникова Дарья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20.Мальцев Платон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21. Поморцева Полина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22.Собянина Дарина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23.Санников Кирилл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24.Собянина Арина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25.Субботина Надежда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26.Токарева Екатерина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27.Фролова Анастасия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28.Черных Константин 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ниже среднего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52" marR="341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44008" y="972893"/>
            <a:ext cx="4499992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Уровень сформированности УУД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А класс (2017-2018 уч. год)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5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городских, региональных, российских конкурсах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844884"/>
              </p:ext>
            </p:extLst>
          </p:nvPr>
        </p:nvGraphicFramePr>
        <p:xfrm>
          <a:off x="395536" y="1475549"/>
          <a:ext cx="7560840" cy="5398008"/>
        </p:xfrm>
        <a:graphic>
          <a:graphicData uri="http://schemas.openxmlformats.org/drawingml/2006/table">
            <a:tbl>
              <a:tblPr firstRow="1" firstCol="1" bandRow="1"/>
              <a:tblGrid>
                <a:gridCol w="360040"/>
                <a:gridCol w="1296143"/>
                <a:gridCol w="966895"/>
                <a:gridCol w="1083664"/>
                <a:gridCol w="727427"/>
                <a:gridCol w="1038439"/>
                <a:gridCol w="1152128"/>
                <a:gridCol w="936104"/>
              </a:tblGrid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Рысёнок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(рег.)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Успевай-ка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(Россия)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Учи. 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ru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Олимпис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(Россия)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Почемучка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(рег.)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Космос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Андреева Анна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Диплом 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Александрова Полина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степ.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Бабинцев Савелий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Белоусова София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Похвал. грамота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Брюхова Екатерина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Похвал. грамота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Васин Александр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Похвал. грамота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Самая </a:t>
                      </a:r>
                      <a:r>
                        <a:rPr lang="ru-RU" sz="1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творч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работа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Васильев Владислав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Похвал. грамота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Похвал. грамота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Грачёв Матвей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2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Проба на внимание (П.Я. Гальперин, С.Л.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Кабыльницкая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Цель</a:t>
            </a:r>
            <a:r>
              <a:rPr lang="ru-RU" b="1" dirty="0" smtClean="0"/>
              <a:t>: </a:t>
            </a:r>
            <a:r>
              <a:rPr lang="ru-RU" dirty="0" smtClean="0"/>
              <a:t>выявление </a:t>
            </a:r>
            <a:r>
              <a:rPr lang="ru-RU" dirty="0"/>
              <a:t>уровня внимания и самоконтроля.</a:t>
            </a:r>
          </a:p>
          <a:p>
            <a:r>
              <a:rPr lang="ru-RU" b="1" dirty="0"/>
              <a:t>Оцениваемые УУД</a:t>
            </a:r>
            <a:r>
              <a:rPr lang="ru-RU" b="1" dirty="0" smtClean="0"/>
              <a:t>: </a:t>
            </a:r>
            <a:r>
              <a:rPr lang="ru-RU" dirty="0" smtClean="0"/>
              <a:t>регулятивные </a:t>
            </a:r>
            <a:r>
              <a:rPr lang="ru-RU" dirty="0"/>
              <a:t>действия контроля (планирование).</a:t>
            </a:r>
          </a:p>
          <a:p>
            <a:r>
              <a:rPr lang="ru-RU" b="1" dirty="0"/>
              <a:t>Метод оценивания:</a:t>
            </a:r>
            <a:r>
              <a:rPr lang="ru-RU" dirty="0"/>
              <a:t> фронтальный письменный опрос.</a:t>
            </a:r>
          </a:p>
          <a:p>
            <a:r>
              <a:rPr lang="ru-RU" b="1" dirty="0"/>
              <a:t>Инструкция</a:t>
            </a:r>
            <a:r>
              <a:rPr lang="ru-RU" b="1" dirty="0" smtClean="0"/>
              <a:t>: </a:t>
            </a:r>
            <a:r>
              <a:rPr lang="ru-RU" dirty="0" smtClean="0"/>
              <a:t>Прочитай </a:t>
            </a:r>
            <a:r>
              <a:rPr lang="ru-RU" dirty="0"/>
              <a:t>текст, проверь его, исправь ошибки.</a:t>
            </a:r>
          </a:p>
          <a:p>
            <a:r>
              <a:rPr lang="ru-RU" dirty="0"/>
              <a:t>Критерии оценивания: </a:t>
            </a:r>
            <a:r>
              <a:rPr lang="ru-RU" dirty="0" err="1"/>
              <a:t>подсчтитывается</a:t>
            </a:r>
            <a:r>
              <a:rPr lang="ru-RU" dirty="0"/>
              <a:t> количество пропущенных ошибок. Исследователь должен обратить внимание на количество пропущенных ошибок: пропуск слов в предложении, букв в слове, подмена букв, слитное написание слова с предлогом, смысловые ошибки и т.п.</a:t>
            </a:r>
          </a:p>
          <a:p>
            <a:r>
              <a:rPr lang="ru-RU" b="1" dirty="0"/>
              <a:t>Уровни сформированности внимания:</a:t>
            </a:r>
            <a:endParaRPr lang="ru-RU" dirty="0"/>
          </a:p>
          <a:p>
            <a:r>
              <a:rPr lang="ru-RU" dirty="0"/>
              <a:t>0-2 пропущенные ошибки – высокий уровень внимания.</a:t>
            </a:r>
          </a:p>
          <a:p>
            <a:r>
              <a:rPr lang="ru-RU" dirty="0"/>
              <a:t>3-4 – средний уровень внимания;</a:t>
            </a:r>
          </a:p>
          <a:p>
            <a:r>
              <a:rPr lang="ru-RU" dirty="0"/>
              <a:t>Более 5 – низкий уровень внимания.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4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Текст</a:t>
            </a:r>
            <a:endParaRPr lang="ru-RU" dirty="0"/>
          </a:p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огороде выросли много моркови. Под Москвой не разводили, а теперь разводят.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Бешал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Ваня по полю, да вдруг остановился. На новогодней ёлке висело много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икрушек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Охотник вечером с охоты. В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тегради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Раи хорошие отметки.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Нашкольной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площадке играли дети. Мальчик мчался на лошади В траве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стрекогчет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кузнечик. Зимой цвела в саду яблоня.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8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354162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МЕТОДИКА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ОПРЕДЕЛЕНИЯ УРОВНЯ УМСТВЕННОГО РАЗВИТИЯ ДЕТЕЙ 7-9 ЛЕТ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Предложена Э. Ф.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Замбицявичене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Текст </a:t>
            </a:r>
            <a:r>
              <a:rPr lang="ru-RU" i="1" dirty="0"/>
              <a:t>методики</a:t>
            </a:r>
            <a:endParaRPr lang="ru-RU" dirty="0"/>
          </a:p>
          <a:p>
            <a:r>
              <a:rPr lang="ru-RU" dirty="0"/>
              <a:t>1. Выбери одно из слов, заключенных в скобки, которое правильно закончит начатое предложение.</a:t>
            </a:r>
          </a:p>
          <a:p>
            <a:r>
              <a:rPr lang="ru-RU" dirty="0"/>
              <a:t>1. У сапога есть... (шнурок, пряжка, подошва, ремешки, пуговица).</a:t>
            </a:r>
          </a:p>
          <a:p>
            <a:r>
              <a:rPr lang="ru-RU" dirty="0"/>
              <a:t>2. В тёплых краях обитает... (медведь, олень, волк, верблюд, тюлень).</a:t>
            </a:r>
          </a:p>
          <a:p>
            <a:r>
              <a:rPr lang="ru-RU" dirty="0"/>
              <a:t>3. В году (24, 3, 12, 4, 7) месяцев.</a:t>
            </a:r>
          </a:p>
          <a:p>
            <a:r>
              <a:rPr lang="ru-RU" dirty="0"/>
              <a:t>4. Месяц зимы… (сентябрь, октябрь, февраль, ноябрь, март).</a:t>
            </a:r>
          </a:p>
          <a:p>
            <a:r>
              <a:rPr lang="ru-RU" dirty="0"/>
              <a:t>5. Вода всегда... (прозрачная, холодная, жидкая, белая, вкусная). </a:t>
            </a:r>
          </a:p>
          <a:p>
            <a:r>
              <a:rPr lang="ru-RU" dirty="0"/>
              <a:t>6. У дерева всегда есть... (листья, цветы, плоды, корень, тень).</a:t>
            </a:r>
          </a:p>
          <a:p>
            <a:r>
              <a:rPr lang="ru-RU" dirty="0"/>
              <a:t>7. Город России... (Париж, Москва, Лондон, Варшава, София).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88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«РАМОЧКА ДЛЯ ФОТОГРАФИИ»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420888"/>
            <a:ext cx="3744416" cy="259228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«Градусник»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gradusnik-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978" y="1600201"/>
            <a:ext cx="2906926" cy="174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123728" y="3751654"/>
            <a:ext cx="4536504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Русский язык 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– 39</a:t>
            </a:r>
            <a:endParaRPr lang="ru-RU" sz="2000" b="1" dirty="0" smtClean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>Математика 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- 36,6</a:t>
            </a:r>
            <a:endParaRPr lang="ru-RU" sz="20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89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Школа будущего»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u="sng" dirty="0" smtClean="0"/>
              <a:t>урок</a:t>
            </a:r>
          </a:p>
          <a:p>
            <a:pPr marL="0" indent="0">
              <a:buNone/>
            </a:pPr>
            <a:r>
              <a:rPr lang="ru-RU" u="sng" dirty="0" smtClean="0"/>
              <a:t>     учитель</a:t>
            </a:r>
          </a:p>
          <a:p>
            <a:pPr marL="0" indent="0">
              <a:buNone/>
            </a:pPr>
            <a:r>
              <a:rPr lang="ru-RU" dirty="0" smtClean="0"/>
              <a:t>     компьютер</a:t>
            </a:r>
          </a:p>
          <a:p>
            <a:pPr marL="0" indent="0">
              <a:buNone/>
            </a:pPr>
            <a:r>
              <a:rPr lang="ru-RU" dirty="0" smtClean="0"/>
              <a:t>     книга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доска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мел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ручка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62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ДИАГНОСТИКА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КОНТРОЛЬ В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ОБУЧЕНИИ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	</a:t>
            </a:r>
            <a:r>
              <a:rPr lang="ru-RU" dirty="0" smtClean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30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Контроль </a:t>
            </a:r>
            <a:r>
              <a:rPr lang="ru-RU" sz="3000" dirty="0">
                <a:latin typeface="Times New Roman" pitchFamily="18" charset="0"/>
                <a:ea typeface="Calibri"/>
                <a:cs typeface="Times New Roman" pitchFamily="18" charset="0"/>
              </a:rPr>
              <a:t>лишь констатирует результаты, не объясняя их происхождения. </a:t>
            </a:r>
            <a:endParaRPr lang="ru-RU" sz="3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Диагностика </a:t>
            </a: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контроль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проверка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учет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оценивание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 анализ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 рефлексия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ea typeface="Calibri"/>
                <a:cs typeface="Times New Roman" pitchFamily="18" charset="0"/>
              </a:rPr>
              <a:t>выявление динамики образовательных изменений и личностных приращений ученика, </a:t>
            </a: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переопределение </a:t>
            </a:r>
            <a:r>
              <a:rPr lang="ru-RU" sz="3000" dirty="0">
                <a:latin typeface="Times New Roman" pitchFamily="18" charset="0"/>
                <a:ea typeface="Calibri"/>
                <a:cs typeface="Times New Roman" pitchFamily="18" charset="0"/>
              </a:rPr>
              <a:t>целей, уточнение образовательных программ, </a:t>
            </a:r>
            <a:r>
              <a:rPr lang="ru-RU" sz="3000" dirty="0" smtClean="0">
                <a:latin typeface="Times New Roman" pitchFamily="18" charset="0"/>
                <a:ea typeface="Calibri"/>
                <a:cs typeface="Times New Roman" pitchFamily="18" charset="0"/>
              </a:rPr>
              <a:t>корректировка.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ww.prevedoff.net/uploads/posts/2011-08/1313582424_2school-teacher-2.jpeg"/>
          <p:cNvPicPr>
            <a:picLocks noChangeAspect="1" noChangeArrowheads="1"/>
          </p:cNvPicPr>
          <p:nvPr/>
        </p:nvPicPr>
        <p:blipFill rotWithShape="1">
          <a:blip r:embed="rId2" cstate="print"/>
          <a:srcRect b="7555"/>
          <a:stretch/>
        </p:blipFill>
        <p:spPr bwMode="auto">
          <a:xfrm>
            <a:off x="6948264" y="2564904"/>
            <a:ext cx="1296144" cy="1236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01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930226"/>
          </a:xfrm>
        </p:spPr>
        <p:txBody>
          <a:bodyPr>
            <a:noAutofit/>
          </a:bodyPr>
          <a:lstStyle/>
          <a:p>
            <a:r>
              <a:rPr lang="ru-RU" sz="2800" b="1" i="1" u="sng" dirty="0">
                <a:latin typeface="Times New Roman"/>
                <a:ea typeface="Times New Roman"/>
              </a:rPr>
              <a:t>На ступени начального общего образования</a:t>
            </a:r>
            <a:r>
              <a:rPr lang="ru-RU" sz="2800" dirty="0">
                <a:latin typeface="Times New Roman"/>
                <a:ea typeface="Times New Roman"/>
              </a:rPr>
              <a:t> объектами диагностики и контроля являются:</a:t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19256" cy="435334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уровень развития личности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школьника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2800" i="1" dirty="0" smtClean="0">
                <a:ea typeface="Calibri"/>
                <a:cs typeface="Times New Roman"/>
              </a:rPr>
              <a:t> личностные особенности);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уровень воспитанности;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уровень усвоения системы знаний, умений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навыков;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формированность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предметных компетентностей;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физическое и психическое здоровье учащихся;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сформированность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общеучебных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умений, навыков и способов деятельности;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0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 диагностические исследования должны быть системными;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диагностические исследования должны быть оправданны;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диагностика предполагает коррекционные мероприятия;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диагностическая работа должна быть распланирована.</a:t>
            </a:r>
          </a:p>
        </p:txBody>
      </p:sp>
    </p:spTree>
    <p:extLst>
      <p:ext uri="{BB962C8B-B14F-4D97-AF65-F5344CB8AC3E}">
        <p14:creationId xmlns:p14="http://schemas.microsoft.com/office/powerpoint/2010/main" val="19578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ПРОГРАММА НАБЛЮДЕНИЙ ЗА ВЫРАБОТКОЙ УМЕНИЙ И НАВЫКОВ УЧАЩИХСЯ 1 А класса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Готовность детей к школе.(сюжетно-ролевая игра «Космическое путешествие»               (сентябрь)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Адаптация первоклассников. (тестирование)  (ноябрь)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Достижения учащихся по предметам.( в течение года)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Состояние и охрана здоровья учащихся, их физическое развитие. (в течение года)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 –психологическая характеристика учащихся.(февраль)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Психологическая диагностика учащихся. (апрель)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учащихся в школьных, городских, региональных, российских конкурсах.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4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Педагогическая диагностика готовности учащихся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обучению (</a:t>
            </a:r>
            <a:r>
              <a:rPr lang="ru-RU" sz="2400" dirty="0"/>
              <a:t>в</a:t>
            </a:r>
            <a:r>
              <a:rPr lang="ru-RU" sz="2400" dirty="0" smtClean="0"/>
              <a:t>ходная диагностика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60218"/>
              </p:ext>
            </p:extLst>
          </p:nvPr>
        </p:nvGraphicFramePr>
        <p:xfrm>
          <a:off x="395537" y="2646000"/>
          <a:ext cx="8291263" cy="3520440"/>
        </p:xfrm>
        <a:graphic>
          <a:graphicData uri="http://schemas.openxmlformats.org/drawingml/2006/table">
            <a:tbl>
              <a:tblPr firstRow="1" firstCol="1" bandRow="1"/>
              <a:tblGrid>
                <a:gridCol w="360039"/>
                <a:gridCol w="1173639"/>
                <a:gridCol w="587639"/>
                <a:gridCol w="536382"/>
                <a:gridCol w="568483"/>
                <a:gridCol w="588156"/>
                <a:gridCol w="586085"/>
                <a:gridCol w="586085"/>
                <a:gridCol w="659605"/>
                <a:gridCol w="659087"/>
                <a:gridCol w="660123"/>
                <a:gridCol w="663228"/>
                <a:gridCol w="662712"/>
              </a:tblGrid>
              <a:tr h="5985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Список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учащихся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 №9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Задание №10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Итого баллов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Андреева А.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Александрова П.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Бабинцев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 н.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Белоусова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Брюхова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Ек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 н.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Васин Ал.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Васильев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Грачёв М.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Загвоздкин 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 н.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Игумнов Д.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Кайгородов Ив.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 н. с 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Киселёв Яр.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Коновалов Яр.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Кощеева Т.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 н.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Кригер Ел.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Лаптева Ул.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 н.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Лисичкина Юл.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 с.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974" marR="56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1856831"/>
            <a:ext cx="193905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335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Дата:   07.09.2017 г.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335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Кайгородова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33538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4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Педагогическая диагностика готовности учащихся к обучению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7294736"/>
              </p:ext>
            </p:extLst>
          </p:nvPr>
        </p:nvGraphicFramePr>
        <p:xfrm>
          <a:off x="666749" y="2409285"/>
          <a:ext cx="7810501" cy="2907792"/>
        </p:xfrm>
        <a:graphic>
          <a:graphicData uri="http://schemas.openxmlformats.org/drawingml/2006/table">
            <a:tbl>
              <a:tblPr/>
              <a:tblGrid>
                <a:gridCol w="1054418"/>
                <a:gridCol w="1698784"/>
                <a:gridCol w="5057299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effectLst/>
                        </a:rPr>
                        <a:t>Задания</a:t>
                      </a:r>
                      <a:endParaRPr lang="ru-RU" dirty="0">
                        <a:effectLst/>
                      </a:endParaRP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Выполнение в 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Направленность задания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1.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54%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Зрительное восприятие.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2.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94%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Пространственное восприятие.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3.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91%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Представление об операциях сложения и вычитания.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4.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91%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Сравнение множеств.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5.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91%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Классификация.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6.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82%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Фонематический слух.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7.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>
                          <a:effectLst/>
                        </a:rPr>
                        <a:t>86%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effectLst/>
                        </a:rPr>
                        <a:t>Предпосылки к звуковому анализу.</a:t>
                      </a:r>
                    </a:p>
                  </a:txBody>
                  <a:tcPr marL="27432" marR="27432" marT="27432" marB="27432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5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Адаптация первоклассников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Тебе нравится в школе</a:t>
            </a: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endParaRPr lang="ru-RU" b="1" dirty="0">
              <a:latin typeface="Arial"/>
              <a:ea typeface="Times New Roman"/>
            </a:endParaRPr>
          </a:p>
          <a:p>
            <a:pPr marL="0" indent="0" algn="ctr">
              <a:buNone/>
            </a:pPr>
            <a:endParaRPr lang="ru-RU" b="1" dirty="0" smtClean="0">
              <a:latin typeface="Arial"/>
              <a:ea typeface="Times New Roman"/>
            </a:endParaRPr>
          </a:p>
          <a:p>
            <a:pPr marL="0" indent="0" algn="ctr">
              <a:buNone/>
            </a:pP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39845854"/>
              </p:ext>
            </p:extLst>
          </p:nvPr>
        </p:nvGraphicFramePr>
        <p:xfrm>
          <a:off x="1691680" y="23488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095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Ты хотел бы,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тобы в школе остались одни перемены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709084"/>
              </p:ext>
            </p:extLst>
          </p:nvPr>
        </p:nvGraphicFramePr>
        <p:xfrm>
          <a:off x="1619672" y="2636912"/>
          <a:ext cx="547260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90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1182</Words>
  <Application>Microsoft Office PowerPoint</Application>
  <PresentationFormat>Экран (4:3)</PresentationFormat>
  <Paragraphs>576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Лист</vt:lpstr>
      <vt:lpstr> Восточная мудрость гласит: </vt:lpstr>
      <vt:lpstr>ДИАГНОСТИКА И КОНТРОЛЬ В ОБУЧЕНИИ </vt:lpstr>
      <vt:lpstr>На ступени начального общего образования объектами диагностики и контроля являются: </vt:lpstr>
      <vt:lpstr>Требования:</vt:lpstr>
      <vt:lpstr>  ПРОГРАММА НАБЛЮДЕНИЙ ЗА ВЫРАБОТКОЙ УМЕНИЙ И НАВЫКОВ УЧАЩИХСЯ 1 А класса </vt:lpstr>
      <vt:lpstr>Педагогическая диагностика готовности учащихся к обучению (входная диагностика)</vt:lpstr>
      <vt:lpstr>Педагогическая диагностика готовности учащихся к обучению</vt:lpstr>
      <vt:lpstr>Адаптация первоклассников</vt:lpstr>
      <vt:lpstr>Ты хотел бы, чтобы в школе остались одни перемены</vt:lpstr>
      <vt:lpstr>Презентация PowerPoint</vt:lpstr>
      <vt:lpstr>Презентация PowerPoint</vt:lpstr>
      <vt:lpstr>Участие в городских, региональных, российских конкурсах</vt:lpstr>
      <vt:lpstr>Проба на внимание (П.Я. Гальперин, С.Л. Кабыльницкая) </vt:lpstr>
      <vt:lpstr>Презентация PowerPoint</vt:lpstr>
      <vt:lpstr> МЕТОДИКА ДЛЯ ОПРЕДЕЛЕНИЯ УРОВНЯ УМСТВЕННОГО РАЗВИТИЯ ДЕТЕЙ 7-9 ЛЕТ Предложена Э. Ф. Замбицявичене </vt:lpstr>
      <vt:lpstr>«РАМОЧКА ДЛЯ ФОТОГРАФИИ»</vt:lpstr>
      <vt:lpstr>«Градусник»</vt:lpstr>
      <vt:lpstr> «Школа будущего»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Восточная мудрость гласит:</dc:title>
  <dc:creator>user</dc:creator>
  <cp:lastModifiedBy>ольга</cp:lastModifiedBy>
  <cp:revision>22</cp:revision>
  <dcterms:created xsi:type="dcterms:W3CDTF">2018-11-08T07:52:37Z</dcterms:created>
  <dcterms:modified xsi:type="dcterms:W3CDTF">2018-11-09T06:32:06Z</dcterms:modified>
</cp:coreProperties>
</file>