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72" r:id="rId11"/>
    <p:sldId id="263" r:id="rId12"/>
    <p:sldId id="264" r:id="rId13"/>
    <p:sldId id="265" r:id="rId14"/>
    <p:sldId id="266" r:id="rId15"/>
    <p:sldId id="270" r:id="rId16"/>
    <p:sldId id="276" r:id="rId17"/>
    <p:sldId id="277" r:id="rId18"/>
    <p:sldId id="267" r:id="rId19"/>
    <p:sldId id="268" r:id="rId20"/>
    <p:sldId id="269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56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68171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19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06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87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39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69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7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51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33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26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25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72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58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8C9B5-011A-4BA6-BA15-85765F86D45F}" type="datetimeFigureOut">
              <a:rPr lang="ru-RU" smtClean="0"/>
              <a:pPr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680B77-BE48-4C6D-86D9-BF2566356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68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11879" y="0"/>
            <a:ext cx="51435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586" y="31350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 данным рисунка решить задачу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450" y="2012412"/>
            <a:ext cx="5390087" cy="4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6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72938" y="1884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Признаки равенства прямоугольных треугольников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6754" y="1455572"/>
            <a:ext cx="5782814" cy="3384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049" y="1280989"/>
            <a:ext cx="576106" cy="710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9541" y="5016945"/>
            <a:ext cx="765724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7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4925" y="153663"/>
            <a:ext cx="6096528" cy="1012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964" y="1165687"/>
            <a:ext cx="617815" cy="756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4925" y="979823"/>
            <a:ext cx="6558336" cy="3838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9312" y="4702308"/>
            <a:ext cx="7943776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9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334" y="1294996"/>
            <a:ext cx="549980" cy="673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4558" y="282972"/>
            <a:ext cx="6096528" cy="1012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2889" y="967303"/>
            <a:ext cx="6139865" cy="3809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8520" y="4777039"/>
            <a:ext cx="7937680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8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981" y="144953"/>
            <a:ext cx="6096528" cy="1012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460" y="1480457"/>
            <a:ext cx="533652" cy="653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9318" y="1156977"/>
            <a:ext cx="4679853" cy="29161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10624" y="5085194"/>
            <a:ext cx="765724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75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5029" y="1531799"/>
            <a:ext cx="4871394" cy="3076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5789" y="325663"/>
            <a:ext cx="7949873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5803" y="4608736"/>
            <a:ext cx="8053514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9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628950" y="244381"/>
            <a:ext cx="7777162" cy="719138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3200" b="1" dirty="0">
                <a:latin typeface="Times New Roman" panose="02020603050405020304" pitchFamily="18" charset="0"/>
              </a:rPr>
              <a:t>Доказать равенство треугольников. </a:t>
            </a:r>
            <a:endParaRPr lang="en-US" altLang="ru-RU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93020" y="346837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047195" y="333058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latin typeface="Times New Roman" panose="02020603050405020304" pitchFamily="18" charset="0"/>
              </a:rPr>
              <a:t>B</a:t>
            </a:r>
            <a:endParaRPr lang="ru-RU" alt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4134757" y="134112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anose="02020603050405020304" pitchFamily="18" charset="0"/>
              </a:rPr>
              <a:t>D</a:t>
            </a:r>
            <a:endParaRPr lang="ru-RU" alt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278970" y="4798988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 rot="17798333">
            <a:off x="3702163" y="1484789"/>
            <a:ext cx="360363" cy="358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rot="1637239">
            <a:off x="823232" y="3644583"/>
            <a:ext cx="360363" cy="358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 rot="6718224">
            <a:off x="370795" y="1720533"/>
            <a:ext cx="3816350" cy="1905000"/>
          </a:xfrm>
          <a:custGeom>
            <a:avLst/>
            <a:gdLst>
              <a:gd name="T0" fmla="*/ 0 w 2394"/>
              <a:gd name="T1" fmla="*/ 951 h 1200"/>
              <a:gd name="T2" fmla="*/ 2394 w 2394"/>
              <a:gd name="T3" fmla="*/ 0 h 1200"/>
              <a:gd name="T4" fmla="*/ 2262 w 2394"/>
              <a:gd name="T5" fmla="*/ 1200 h 1200"/>
              <a:gd name="T6" fmla="*/ 0 w 2394"/>
              <a:gd name="T7" fmla="*/ 951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4" h="1200">
                <a:moveTo>
                  <a:pt x="0" y="951"/>
                </a:moveTo>
                <a:lnTo>
                  <a:pt x="2394" y="0"/>
                </a:lnTo>
                <a:lnTo>
                  <a:pt x="2262" y="1200"/>
                </a:lnTo>
                <a:lnTo>
                  <a:pt x="0" y="951"/>
                </a:lnTo>
                <a:close/>
              </a:path>
            </a:pathLst>
          </a:custGeom>
          <a:noFill/>
          <a:ln w="539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>
                    <a:alpha val="6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 rot="17501034">
            <a:off x="731157" y="1863408"/>
            <a:ext cx="3816350" cy="1905000"/>
          </a:xfrm>
          <a:custGeom>
            <a:avLst/>
            <a:gdLst>
              <a:gd name="T0" fmla="*/ 0 w 2394"/>
              <a:gd name="T1" fmla="*/ 951 h 1200"/>
              <a:gd name="T2" fmla="*/ 2394 w 2394"/>
              <a:gd name="T3" fmla="*/ 0 h 1200"/>
              <a:gd name="T4" fmla="*/ 2262 w 2394"/>
              <a:gd name="T5" fmla="*/ 1200 h 1200"/>
              <a:gd name="T6" fmla="*/ 0 w 2394"/>
              <a:gd name="T7" fmla="*/ 951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4" h="1200">
                <a:moveTo>
                  <a:pt x="0" y="951"/>
                </a:moveTo>
                <a:lnTo>
                  <a:pt x="2394" y="0"/>
                </a:lnTo>
                <a:lnTo>
                  <a:pt x="2262" y="1200"/>
                </a:lnTo>
                <a:lnTo>
                  <a:pt x="0" y="951"/>
                </a:lnTo>
                <a:close/>
              </a:path>
            </a:pathLst>
          </a:custGeom>
          <a:noFill/>
          <a:ln w="539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>
                    <a:alpha val="6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auto">
          <a:xfrm rot="6763308">
            <a:off x="2540113" y="3727927"/>
            <a:ext cx="282575" cy="404812"/>
          </a:xfrm>
          <a:prstGeom prst="moon">
            <a:avLst>
              <a:gd name="adj" fmla="val 3942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 rot="17584087">
            <a:off x="2095613" y="1364140"/>
            <a:ext cx="282575" cy="379412"/>
          </a:xfrm>
          <a:prstGeom prst="moon">
            <a:avLst>
              <a:gd name="adj" fmla="val 3225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4483" y="5606166"/>
            <a:ext cx="6986622" cy="859611"/>
          </a:xfrm>
          <a:prstGeom prst="rect">
            <a:avLst/>
          </a:prstGeom>
        </p:spPr>
      </p:pic>
      <p:sp>
        <p:nvSpPr>
          <p:cNvPr id="16" name="AutoShape 37"/>
          <p:cNvSpPr>
            <a:spLocks noChangeArrowheads="1"/>
          </p:cNvSpPr>
          <p:nvPr/>
        </p:nvSpPr>
        <p:spPr bwMode="auto">
          <a:xfrm>
            <a:off x="4667794" y="2815908"/>
            <a:ext cx="4824413" cy="14398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F9F"/>
              </a:gs>
              <a:gs pos="100000">
                <a:srgbClr val="FF9F9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>
                <a:latin typeface="Times New Roman" panose="02020603050405020304" pitchFamily="18" charset="0"/>
              </a:rPr>
              <a:t>По гипотенузе и </a:t>
            </a:r>
          </a:p>
          <a:p>
            <a:pPr algn="ctr"/>
            <a:r>
              <a:rPr lang="ru-RU" altLang="ru-RU" sz="2400" b="1">
                <a:latin typeface="Times New Roman" panose="02020603050405020304" pitchFamily="18" charset="0"/>
              </a:rPr>
              <a:t>острому углу…</a:t>
            </a:r>
          </a:p>
        </p:txBody>
      </p:sp>
    </p:spTree>
    <p:extLst>
      <p:ext uri="{BB962C8B-B14F-4D97-AF65-F5344CB8AC3E}">
        <p14:creationId xmlns:p14="http://schemas.microsoft.com/office/powerpoint/2010/main" xmlns="" val="2952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43610" y="245637"/>
            <a:ext cx="7777162" cy="719138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3200" b="1">
                <a:latin typeface="Times New Roman" panose="02020603050405020304" pitchFamily="18" charset="0"/>
              </a:rPr>
              <a:t>Доказать равенство треугольников. </a:t>
            </a:r>
            <a:endParaRPr lang="en-US" altLang="ru-RU" sz="3600" b="1" i="1">
              <a:latin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6050961" y="2829560"/>
            <a:ext cx="4824412" cy="14398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F9F"/>
              </a:gs>
              <a:gs pos="100000">
                <a:srgbClr val="FF9F9F">
                  <a:gamma/>
                  <a:tint val="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>
                <a:latin typeface="Times New Roman" panose="02020603050405020304" pitchFamily="18" charset="0"/>
              </a:rPr>
              <a:t>По катету и прилежащему </a:t>
            </a:r>
          </a:p>
          <a:p>
            <a:pPr algn="ctr"/>
            <a:r>
              <a:rPr lang="ru-RU" altLang="ru-RU" sz="2400" b="1">
                <a:latin typeface="Times New Roman" panose="02020603050405020304" pitchFamily="18" charset="0"/>
              </a:rPr>
              <a:t>к нему острому углу…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0348" y="3152141"/>
            <a:ext cx="439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latin typeface="Times New Roman" panose="02020603050405020304" pitchFamily="18" charset="0"/>
              </a:rPr>
              <a:t>B</a:t>
            </a:r>
            <a:endParaRPr lang="ru-RU" alt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9339" y="536098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i="1">
                <a:latin typeface="Times New Roman" panose="02020603050405020304" pitchFamily="18" charset="0"/>
              </a:rPr>
              <a:t>D</a:t>
            </a:r>
            <a:endParaRPr lang="ru-RU" alt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45623" y="3152141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85260" y="3152141"/>
            <a:ext cx="376238" cy="358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72148" y="3512504"/>
            <a:ext cx="360362" cy="358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 rot="10419296">
            <a:off x="529273" y="3304541"/>
            <a:ext cx="3905250" cy="2012950"/>
          </a:xfrm>
          <a:custGeom>
            <a:avLst/>
            <a:gdLst>
              <a:gd name="T0" fmla="*/ 0 w 2394"/>
              <a:gd name="T1" fmla="*/ 951 h 1200"/>
              <a:gd name="T2" fmla="*/ 2394 w 2394"/>
              <a:gd name="T3" fmla="*/ 0 h 1200"/>
              <a:gd name="T4" fmla="*/ 2262 w 2394"/>
              <a:gd name="T5" fmla="*/ 1200 h 1200"/>
              <a:gd name="T6" fmla="*/ 0 w 2394"/>
              <a:gd name="T7" fmla="*/ 951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4" h="1200">
                <a:moveTo>
                  <a:pt x="0" y="951"/>
                </a:moveTo>
                <a:lnTo>
                  <a:pt x="2394" y="0"/>
                </a:lnTo>
                <a:lnTo>
                  <a:pt x="2262" y="1200"/>
                </a:lnTo>
                <a:lnTo>
                  <a:pt x="0" y="951"/>
                </a:lnTo>
                <a:close/>
              </a:path>
            </a:pathLst>
          </a:custGeom>
          <a:noFill/>
          <a:ln w="539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>
                    <a:alpha val="6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 rot="21214303">
            <a:off x="586423" y="1647191"/>
            <a:ext cx="3903662" cy="2049463"/>
          </a:xfrm>
          <a:custGeom>
            <a:avLst/>
            <a:gdLst>
              <a:gd name="T0" fmla="*/ 0 w 2394"/>
              <a:gd name="T1" fmla="*/ 951 h 1200"/>
              <a:gd name="T2" fmla="*/ 2394 w 2394"/>
              <a:gd name="T3" fmla="*/ 0 h 1200"/>
              <a:gd name="T4" fmla="*/ 2262 w 2394"/>
              <a:gd name="T5" fmla="*/ 1200 h 1200"/>
              <a:gd name="T6" fmla="*/ 0 w 2394"/>
              <a:gd name="T7" fmla="*/ 951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4" h="1200">
                <a:moveTo>
                  <a:pt x="0" y="951"/>
                </a:moveTo>
                <a:lnTo>
                  <a:pt x="2394" y="0"/>
                </a:lnTo>
                <a:lnTo>
                  <a:pt x="2262" y="1200"/>
                </a:lnTo>
                <a:lnTo>
                  <a:pt x="0" y="951"/>
                </a:lnTo>
                <a:close/>
              </a:path>
            </a:pathLst>
          </a:custGeom>
          <a:noFill/>
          <a:ln w="539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>
                    <a:alpha val="64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20371787">
            <a:off x="3337560" y="3583941"/>
            <a:ext cx="214313" cy="361950"/>
          </a:xfrm>
          <a:prstGeom prst="moon">
            <a:avLst>
              <a:gd name="adj" fmla="val 256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rot="9543062">
            <a:off x="1319848" y="3080704"/>
            <a:ext cx="238125" cy="390525"/>
          </a:xfrm>
          <a:prstGeom prst="moon">
            <a:avLst>
              <a:gd name="adj" fmla="val 3225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383753" y="94031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74028" y="5797549"/>
            <a:ext cx="2592387" cy="720725"/>
          </a:xfrm>
          <a:prstGeom prst="actionButtonBlank">
            <a:avLst/>
          </a:prstGeom>
          <a:gradFill rotWithShape="1">
            <a:gsLst>
              <a:gs pos="0">
                <a:srgbClr val="B2B2B2">
                  <a:gamma/>
                  <a:tint val="0"/>
                  <a:invGamma/>
                </a:srgb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>
                <a:latin typeface="Times New Roman" panose="02020603050405020304" pitchFamily="18" charset="0"/>
              </a:rPr>
              <a:t>Вывод</a:t>
            </a:r>
          </a:p>
        </p:txBody>
      </p:sp>
      <p:graphicFrame>
        <p:nvGraphicFramePr>
          <p:cNvPr id="17" name="Object 20"/>
          <p:cNvGraphicFramePr>
            <a:graphicFrameLocks noGrp="1" noChangeAspect="1"/>
          </p:cNvGraphicFramePr>
          <p:nvPr>
            <p:ph/>
          </p:nvPr>
        </p:nvGraphicFramePr>
        <p:xfrm>
          <a:off x="4284663" y="5880100"/>
          <a:ext cx="3095625" cy="555625"/>
        </p:xfrm>
        <a:graphic>
          <a:graphicData uri="http://schemas.openxmlformats.org/presentationml/2006/ole">
            <p:oleObj spid="_x0000_s1028" name="Формула" r:id="rId3" imgW="990170" imgH="17772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528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418" y="957943"/>
            <a:ext cx="3009990" cy="2926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2777" y="316912"/>
            <a:ext cx="7949873" cy="18350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6413" y="5515971"/>
            <a:ext cx="496867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6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2030" y="1350290"/>
            <a:ext cx="6349785" cy="3271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1987" y="360051"/>
            <a:ext cx="7949873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1510" y="5606968"/>
            <a:ext cx="6840305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41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6"/>
          <p:cNvSpPr>
            <a:spLocks noChangeArrowheads="1" noChangeShapeType="1" noTextEdit="1"/>
          </p:cNvSpPr>
          <p:nvPr/>
        </p:nvSpPr>
        <p:spPr bwMode="auto">
          <a:xfrm>
            <a:off x="740227" y="0"/>
            <a:ext cx="8734697" cy="6453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4302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"Прямоугольный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треугольник"</a:t>
            </a:r>
          </a:p>
        </p:txBody>
      </p:sp>
    </p:spTree>
    <p:extLst>
      <p:ext uri="{BB962C8B-B14F-4D97-AF65-F5344CB8AC3E}">
        <p14:creationId xmlns:p14="http://schemas.microsoft.com/office/powerpoint/2010/main" xmlns="" val="2447553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377" y="1117100"/>
            <a:ext cx="5764498" cy="3570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8582" y="343079"/>
            <a:ext cx="7949873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3472" y="5461591"/>
            <a:ext cx="5956308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4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5.infourok.ru/uploads/ex/0e01/00053e20-c802480d/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583" y="879566"/>
            <a:ext cx="6914605" cy="577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70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0"/>
          <p:cNvSpPr>
            <a:spLocks noChangeArrowheads="1"/>
          </p:cNvSpPr>
          <p:nvPr/>
        </p:nvSpPr>
        <p:spPr bwMode="auto">
          <a:xfrm flipH="1">
            <a:off x="453975" y="1177098"/>
            <a:ext cx="4465637" cy="2881313"/>
          </a:xfrm>
          <a:prstGeom prst="rtTriangl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7492" y="3652992"/>
            <a:ext cx="365792" cy="420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51792"/>
            <a:ext cx="670618" cy="749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9384" y="3464467"/>
            <a:ext cx="835224" cy="749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7426" y="3668233"/>
            <a:ext cx="390178" cy="3901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2515" y="427225"/>
            <a:ext cx="670618" cy="7559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1217" y="3868248"/>
            <a:ext cx="670618" cy="749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/>
          <a:srcRect l="2325" t="6647" r="16175" b="12558"/>
          <a:stretch/>
        </p:blipFill>
        <p:spPr>
          <a:xfrm>
            <a:off x="5461835" y="430677"/>
            <a:ext cx="6479177" cy="10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9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7231" y="4712242"/>
            <a:ext cx="1999661" cy="664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853" y="4712242"/>
            <a:ext cx="2591025" cy="85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6397" y="1525808"/>
            <a:ext cx="4883319" cy="1450974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975494" y="200717"/>
            <a:ext cx="2217555" cy="11525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Решение:</a:t>
            </a:r>
            <a:endParaRPr kumimoji="0" lang="en-US" altLang="ru-RU" sz="3600" b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72208" y="3057011"/>
            <a:ext cx="4731695" cy="11525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= 90°- 37° = 53°</a:t>
            </a:r>
            <a:endParaRPr kumimoji="0" lang="en-US" altLang="ru-RU" sz="3600" b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2208" y="3376488"/>
            <a:ext cx="792421" cy="5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0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625" y="224927"/>
            <a:ext cx="3840813" cy="4352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25" y="4202911"/>
            <a:ext cx="670618" cy="7498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4031" y="413185"/>
            <a:ext cx="7949873" cy="13473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4102" y="5514032"/>
            <a:ext cx="6096528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8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61" y="101262"/>
            <a:ext cx="3767655" cy="4426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8240" y="282098"/>
            <a:ext cx="7949873" cy="13473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4548" y="5455011"/>
            <a:ext cx="72000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19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481" y="304800"/>
            <a:ext cx="5712447" cy="3560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6617" y="186304"/>
            <a:ext cx="7949873" cy="1347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4308" y="5376634"/>
            <a:ext cx="69134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833" y="651228"/>
            <a:ext cx="3840813" cy="4005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177" y="93149"/>
            <a:ext cx="670618" cy="749873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921987" y="368209"/>
            <a:ext cx="7777162" cy="1152525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Дано:                                 СМ=5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Найти: АВ </a:t>
            </a:r>
            <a:endParaRPr kumimoji="0" lang="en-US" altLang="ru-RU" sz="3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r="37877"/>
          <a:stretch/>
        </p:blipFill>
        <p:spPr>
          <a:xfrm>
            <a:off x="5299195" y="368209"/>
            <a:ext cx="3130704" cy="679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r="59321"/>
          <a:stretch/>
        </p:blipFill>
        <p:spPr>
          <a:xfrm>
            <a:off x="932389" y="5437594"/>
            <a:ext cx="2812298" cy="859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/>
          <a:srcRect l="27067"/>
          <a:stretch/>
        </p:blipFill>
        <p:spPr>
          <a:xfrm>
            <a:off x="4728755" y="5490547"/>
            <a:ext cx="1506582" cy="7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292" y="304800"/>
            <a:ext cx="8596668" cy="189296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При проектировании нового торгового центра запланирована постройка эскалатора для подъема на высоту 3 м под углом 30°к уровню пола. Длина эскалатора будет равна: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260" y="3518882"/>
            <a:ext cx="5684049" cy="24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1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548</TotalTime>
  <Words>90</Words>
  <Application>Microsoft Office PowerPoint</Application>
  <PresentationFormat>Произвольный</PresentationFormat>
  <Paragraphs>25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Грань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 проектировании нового торгового центра запланирована постройка эскалатора для подъема на высоту 3 м под углом 30°к уровню пола. Длина эскалатора будет равна: </vt:lpstr>
      <vt:lpstr>По данным рисунка решить задачу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Лидия</cp:lastModifiedBy>
  <cp:revision>14</cp:revision>
  <dcterms:created xsi:type="dcterms:W3CDTF">2021-04-11T12:19:22Z</dcterms:created>
  <dcterms:modified xsi:type="dcterms:W3CDTF">2022-01-04T07:21:49Z</dcterms:modified>
</cp:coreProperties>
</file>