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13"/>
  </p:notesMasterIdLst>
  <p:sldIdLst>
    <p:sldId id="278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7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66FF"/>
    <a:srgbClr val="66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12C1D3E-A125-4698-95B0-F5AC1AE5F7B8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82BF5A0-7216-4582-9011-A578B10A7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90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D1018-95DF-4252-9FAB-AF0413FF4572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E4CB2-F52E-464A-8FC2-0869686B9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orizo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orizon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2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517E1-D385-4C81-8330-89904D43850E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922F7-2CCC-4614-AF3F-1B84F588A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pc="60">
                <a:latin typeface="+mn-lt"/>
                <a:cs typeface="+mn-cs"/>
              </a:defRPr>
            </a:lvl1pPr>
          </a:lstStyle>
          <a:p>
            <a:pPr>
              <a:defRPr/>
            </a:pPr>
            <a:fld id="{A48CD51E-4B1B-429E-ABB7-31BD0BAEA449}" type="datetimeFigureOut">
              <a:rPr lang="ru-RU"/>
              <a:pPr>
                <a:defRPr/>
              </a:pPr>
              <a:t>05.12.2017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000" cap="all" spc="6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80F5C600-4C2C-44D5-AE05-C3E138C50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i="1" dirty="0" smtClean="0"/>
              <a:t>Из опыта работы </a:t>
            </a:r>
          </a:p>
          <a:p>
            <a:r>
              <a:rPr lang="ru-RU" sz="3600" i="1" dirty="0" smtClean="0"/>
              <a:t>МАОУ СОШ №2</a:t>
            </a:r>
            <a:endParaRPr lang="ru-RU" sz="3600" i="1" dirty="0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r>
              <a:rPr lang="ru-RU" b="1" dirty="0" smtClean="0"/>
              <a:t>Реализация </a:t>
            </a:r>
            <a:r>
              <a:rPr lang="ru-RU" b="1" dirty="0" err="1" smtClean="0"/>
              <a:t>системно-деятельностного</a:t>
            </a:r>
            <a:r>
              <a:rPr lang="ru-RU" b="1" dirty="0" smtClean="0"/>
              <a:t> подхода в урочной и внеурочной деятельности младших школьников.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cap="none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88913"/>
            <a:ext cx="7924800" cy="3382962"/>
          </a:xfrm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sz="2400" cap="none" smtClean="0">
                <a:latin typeface="Arial Narrow" pitchFamily="34" charset="0"/>
              </a:rPr>
              <a:t>- </a:t>
            </a:r>
            <a:r>
              <a:rPr lang="ru-RU" sz="2400" b="1" cap="none" smtClean="0">
                <a:latin typeface="Arial Narrow" pitchFamily="34" charset="0"/>
              </a:rPr>
              <a:t>подведение детей к противоречию и предложение им самим найти решение; </a:t>
            </a:r>
            <a:br>
              <a:rPr lang="ru-RU" sz="2400" b="1" cap="none" smtClean="0">
                <a:latin typeface="Arial Narrow" pitchFamily="34" charset="0"/>
              </a:rPr>
            </a:br>
            <a:r>
              <a:rPr lang="ru-RU" sz="2400" b="1" cap="none" smtClean="0">
                <a:latin typeface="Arial Narrow" pitchFamily="34" charset="0"/>
              </a:rPr>
              <a:t>- столкновение противоречия практической деятельности; </a:t>
            </a:r>
            <a:br>
              <a:rPr lang="ru-RU" sz="2400" b="1" cap="none" smtClean="0">
                <a:latin typeface="Arial Narrow" pitchFamily="34" charset="0"/>
              </a:rPr>
            </a:br>
            <a:r>
              <a:rPr lang="ru-RU" sz="2400" b="1" cap="none" smtClean="0">
                <a:latin typeface="Arial Narrow" pitchFamily="34" charset="0"/>
              </a:rPr>
              <a:t>- изложение различных точек зрения на один и тот же вопрос;   </a:t>
            </a:r>
            <a:br>
              <a:rPr lang="ru-RU" sz="2400" b="1" cap="none" smtClean="0">
                <a:latin typeface="Arial Narrow" pitchFamily="34" charset="0"/>
              </a:rPr>
            </a:br>
            <a:r>
              <a:rPr lang="ru-RU" sz="2400" b="1" cap="none" smtClean="0">
                <a:latin typeface="Arial Narrow" pitchFamily="34" charset="0"/>
              </a:rPr>
              <a:t>- предложение рассмотреть явление с различных позиций; </a:t>
            </a:r>
            <a:br>
              <a:rPr lang="ru-RU" sz="2400" b="1" cap="none" smtClean="0">
                <a:latin typeface="Arial Narrow" pitchFamily="34" charset="0"/>
              </a:rPr>
            </a:br>
            <a:r>
              <a:rPr lang="ru-RU" sz="2400" b="1" cap="none" smtClean="0">
                <a:latin typeface="Arial Narrow" pitchFamily="34" charset="0"/>
              </a:rPr>
              <a:t>- побуждение делать сравнения, обобщения, выводы. </a:t>
            </a:r>
            <a:br>
              <a:rPr lang="ru-RU" sz="2400" b="1" cap="none" smtClean="0">
                <a:latin typeface="Arial Narrow" pitchFamily="34" charset="0"/>
              </a:rPr>
            </a:br>
            <a:endParaRPr lang="ru-RU" sz="2400" b="1" cap="none" smtClean="0">
              <a:latin typeface="Arial Narrow" pitchFamily="34" charset="0"/>
            </a:endParaRPr>
          </a:p>
        </p:txBody>
      </p:sp>
      <p:pic>
        <p:nvPicPr>
          <p:cNvPr id="40965" name="Picture 5" descr="SDC1082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163" y="3322638"/>
            <a:ext cx="5754687" cy="3535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 sz="quarter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cap="none" smtClean="0">
              <a:latin typeface="Arial Narrow" pitchFamily="34" charset="0"/>
            </a:endParaRPr>
          </a:p>
        </p:txBody>
      </p:sp>
      <p:pic>
        <p:nvPicPr>
          <p:cNvPr id="50185" name="Picture 9" descr="SDC1082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2914650" cy="2185988"/>
          </a:xfrm>
        </p:spPr>
      </p:pic>
      <p:pic>
        <p:nvPicPr>
          <p:cNvPr id="50186" name="Picture 10" descr="SDC1066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141663"/>
            <a:ext cx="3333750" cy="2500312"/>
          </a:xfrm>
        </p:spPr>
      </p:pic>
      <p:pic>
        <p:nvPicPr>
          <p:cNvPr id="50187" name="Picture 11" descr="SDC1032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60350"/>
            <a:ext cx="3311525" cy="2484438"/>
          </a:xfrm>
        </p:spPr>
      </p:pic>
      <p:pic>
        <p:nvPicPr>
          <p:cNvPr id="50188" name="Picture 12" descr="SDC1020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3716338"/>
            <a:ext cx="3327400" cy="2495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2" name="Picture 14" descr="SDC1071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628775"/>
            <a:ext cx="3543300" cy="2657475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188" y="620713"/>
            <a:ext cx="7924800" cy="1728787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sz="1800" b="1" i="1" cap="none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cap="none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cap="none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cap="none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cap="none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cap="none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cap="none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ДЕЯТЕЛЬНОСТНЫЙ МЕТОД ОБУЧЕНИЯ — ЭТО ОРГАНИЗАЦИЯ УЧЕБНОГО ПРОЦЕССА, В КОТОРОМ ГЛАВНОЕ МЕСТО ОТВОДИТСЯ АКТИВНОЙ И РАЗНОСТОРОННЕЙ, В МАКСИМАЛЬНОЙ СТЕПЕНИ САМОСТОЯТЕЛЬНОЙ ПОЗНАВАТЕЛЬНОЙ ДЕЯТЕЛЬНОСТИ ШКОЛЬНИКА.</a:t>
            </a:r>
            <a:r>
              <a:rPr lang="ru-RU" cap="none" smtClean="0">
                <a:latin typeface="Arial Narrow" pitchFamily="34" charset="0"/>
              </a:rPr>
              <a:t/>
            </a:r>
            <a:br>
              <a:rPr lang="ru-RU" cap="none" smtClean="0">
                <a:latin typeface="Arial Narrow" pitchFamily="34" charset="0"/>
              </a:rPr>
            </a:br>
            <a:endParaRPr lang="ru-RU" cap="none" smtClean="0">
              <a:latin typeface="Arial Narrow" pitchFamily="34" charset="0"/>
            </a:endParaRPr>
          </a:p>
        </p:txBody>
      </p:sp>
      <p:pic>
        <p:nvPicPr>
          <p:cNvPr id="32778" name="Picture 10" descr="SDC1071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060575"/>
            <a:ext cx="3346450" cy="2509838"/>
          </a:xfrm>
        </p:spPr>
      </p:pic>
      <p:sp>
        <p:nvSpPr>
          <p:cNvPr id="32780" name="Rectangle 1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11188" y="3933825"/>
            <a:ext cx="3886200" cy="2187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300" smtClean="0">
              <a:latin typeface="Arial Narrow" pitchFamily="34" charset="0"/>
            </a:endParaRPr>
          </a:p>
        </p:txBody>
      </p:sp>
      <p:pic>
        <p:nvPicPr>
          <p:cNvPr id="32783" name="Picture 15" descr="SDC1068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933825"/>
            <a:ext cx="3548063" cy="26622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79248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800" b="1" i="1" dirty="0">
                <a:solidFill>
                  <a:srgbClr val="FF0000"/>
                </a:solidFill>
              </a:rPr>
              <a:t>Дидактические принципы системно-</a:t>
            </a:r>
            <a:r>
              <a:rPr lang="ru-RU" sz="1800" b="1" i="1" dirty="0" err="1">
                <a:solidFill>
                  <a:srgbClr val="FF0000"/>
                </a:solidFill>
              </a:rPr>
              <a:t>деятельностного</a:t>
            </a:r>
            <a:r>
              <a:rPr lang="ru-RU" sz="1800" b="1" i="1" dirty="0">
                <a:solidFill>
                  <a:srgbClr val="FF0000"/>
                </a:solidFill>
              </a:rPr>
              <a:t> подхода</a:t>
            </a:r>
            <a:r>
              <a:rPr lang="ru-RU" sz="1800" dirty="0">
                <a:solidFill>
                  <a:srgbClr val="FF0000"/>
                </a:solidFill>
              </a:rPr>
              <a:t/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388" y="981075"/>
            <a:ext cx="7924800" cy="4114800"/>
          </a:xfrm>
        </p:spPr>
        <p:txBody>
          <a:bodyPr>
            <a:noAutofit/>
          </a:bodyPr>
          <a:lstStyle/>
          <a:p>
            <a:pPr fontAlgn="auto">
              <a:buFont typeface="Arial" pitchFamily="34" charset="0"/>
              <a:buChar char="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Принцип 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заключается в том, что ученик, получая знания не в готовом виде, а, добывая их сам, осознает при этом содержание и формы своей учебной деятельности, понимает и принимает систему ее норм, активно участвует в их совершенствовании, что способствует активному успешному формированию его общекультурных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способностей,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общеучебных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умений.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 Принцип 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 означает преемственность между всеми ступенями и этапами обучения на уровне технологии, содержания и методик с учетом возрастных психологических особенностей развития детей.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 Принцип 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целостности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предполагает формирование учащимися обобщенного системного представления о мире (природе, обществе, самом себе, социокультурном мире и мире деятельности, о роли и месте каждой науки в системе наук).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 Принцип 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минимакса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 заключается в следующем: школа должна предложить ученику возможность освоения содержания образования на максимальном для него уровне (определяемом зоной ближайшего развития возрастной группы) и обеспечить при этом его усвоение на уровне социально безопасного минимума (государственного стандарта знаний).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 Принцип 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 комфортности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 предполагает снятие всех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стрессообразующих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факторов учебного процесса, создание в школе и на уроках доброжелательной атмосферы, ориентированной на реализацию идей педагогики сотрудничества, развитие диалоговых форм общения.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 Принцип 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 предполагает формирование учащимися способностей к систематическому перебору вариантов и адекватному принятию решений в ситуациях выбора.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 Принцип 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означает максимальную ориентацию на творческое начало в образовательном процессе, приобретение учащимся собственного опыта творческой деятельности.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SDC1064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92896"/>
            <a:ext cx="5486400" cy="4114800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332656"/>
            <a:ext cx="7924800" cy="295242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ключевые </a:t>
            </a:r>
            <a:r>
              <a:rPr lang="ru-RU" dirty="0"/>
              <a:t>слова в деятельностном подходе  </a:t>
            </a:r>
            <a:r>
              <a:rPr lang="ru-RU" b="1" i="1" dirty="0">
                <a:solidFill>
                  <a:srgbClr val="FF0000"/>
                </a:solidFill>
              </a:rPr>
              <a:t>искать, думать, сотрудничать, приниматься за дело, адаптироваться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0000"/>
                </a:solidFill>
              </a:rPr>
              <a:t>- искать</a:t>
            </a:r>
            <a:r>
              <a:rPr lang="ru-RU" sz="2000" dirty="0">
                <a:solidFill>
                  <a:srgbClr val="FF0000"/>
                </a:solidFill>
              </a:rPr>
              <a:t> </a:t>
            </a:r>
            <a:r>
              <a:rPr lang="ru-RU" sz="2000" dirty="0"/>
              <a:t>– опрашивать окружение, консультироваться у учителя, получать информацию;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5847" name="Picture 7" descr="SDC1091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1438"/>
            <a:ext cx="3886200" cy="2914650"/>
          </a:xfrm>
        </p:spPr>
      </p:pic>
      <p:pic>
        <p:nvPicPr>
          <p:cNvPr id="35848" name="Picture 8" descr="SDC1069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959100"/>
            <a:ext cx="4319587" cy="32400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95288" y="260350"/>
            <a:ext cx="7924800" cy="33845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2800" b="1" i="1" smtClean="0">
                <a:latin typeface="Arial Narrow" pitchFamily="34" charset="0"/>
              </a:rPr>
              <a:t>-</a:t>
            </a:r>
            <a:r>
              <a:rPr lang="ru-RU" sz="2800" b="1" i="1" smtClean="0">
                <a:solidFill>
                  <a:srgbClr val="FF0000"/>
                </a:solidFill>
                <a:latin typeface="Arial Narrow" pitchFamily="34" charset="0"/>
              </a:rPr>
              <a:t> думать</a:t>
            </a:r>
            <a:r>
              <a:rPr lang="ru-RU" sz="2800" smtClean="0">
                <a:latin typeface="Arial Narrow" pitchFamily="34" charset="0"/>
              </a:rPr>
              <a:t> </a:t>
            </a:r>
            <a:r>
              <a:rPr lang="ru-RU" smtClean="0">
                <a:latin typeface="Arial Narrow" pitchFamily="34" charset="0"/>
              </a:rPr>
              <a:t>–</a:t>
            </a:r>
            <a:r>
              <a:rPr lang="ru-RU" sz="2400" smtClean="0">
                <a:latin typeface="Arial Narrow" pitchFamily="34" charset="0"/>
              </a:rPr>
              <a:t> устанавливать взаимосвязи между прошлыми и настоящими событиями, критически относиться к тому или иному высказыванию, предложению, уметь противостоять неуверенности и сложности, занимать позицию в дискуссиях и вырабатывать своё собственное мнение, оценивать социальные привычки, связанные со здоровьем, а также с окружающей средой, оценивать произведения искусства и литературы</a:t>
            </a:r>
          </a:p>
          <a:p>
            <a:endParaRPr lang="ru-RU" sz="2400" smtClean="0">
              <a:latin typeface="Arial Narrow" pitchFamily="34" charset="0"/>
            </a:endParaRPr>
          </a:p>
          <a:p>
            <a:endParaRPr lang="ru-RU" sz="2400" smtClean="0">
              <a:latin typeface="Arial Narrow" pitchFamily="34" charset="0"/>
            </a:endParaRPr>
          </a:p>
          <a:p>
            <a:endParaRPr lang="ru-RU" sz="2400" smtClean="0">
              <a:latin typeface="Arial Narrow" pitchFamily="34" charset="0"/>
            </a:endParaRPr>
          </a:p>
          <a:p>
            <a:pPr>
              <a:buFont typeface="Arial" charset="0"/>
              <a:buNone/>
            </a:pPr>
            <a:endParaRPr lang="ru-RU" sz="2400" smtClean="0">
              <a:latin typeface="Arial Narrow" pitchFamily="34" charset="0"/>
            </a:endParaRPr>
          </a:p>
          <a:p>
            <a:pPr>
              <a:buFont typeface="Arial" charset="0"/>
              <a:buNone/>
            </a:pPr>
            <a:endParaRPr lang="ru-RU" sz="2400" smtClean="0">
              <a:latin typeface="Arial Narrow" pitchFamily="34" charset="0"/>
            </a:endParaRPr>
          </a:p>
        </p:txBody>
      </p:sp>
      <p:pic>
        <p:nvPicPr>
          <p:cNvPr id="36874" name="Picture 10" descr="SDC10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3860800"/>
            <a:ext cx="3384550" cy="2538413"/>
          </a:xfrm>
          <a:prstGeom prst="rect">
            <a:avLst/>
          </a:prstGeom>
          <a:noFill/>
        </p:spPr>
      </p:pic>
      <p:pic>
        <p:nvPicPr>
          <p:cNvPr id="36875" name="Picture 11" descr="SDC101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716338"/>
            <a:ext cx="3600450" cy="2700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11560" y="548680"/>
            <a:ext cx="7924800" cy="4114800"/>
          </a:xfrm>
        </p:spPr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ru-RU" sz="2800" b="1" i="1" dirty="0">
                <a:solidFill>
                  <a:srgbClr val="C00000"/>
                </a:solidFill>
              </a:rPr>
              <a:t>-</a:t>
            </a:r>
            <a:r>
              <a:rPr lang="ru-RU" sz="3600" b="1" i="1" dirty="0">
                <a:solidFill>
                  <a:srgbClr val="FF0000"/>
                </a:solidFill>
              </a:rPr>
              <a:t> сотрудничать</a:t>
            </a:r>
            <a:r>
              <a:rPr lang="ru-RU" sz="3200" dirty="0">
                <a:solidFill>
                  <a:srgbClr val="C00000"/>
                </a:solidFill>
              </a:rPr>
              <a:t> – </a:t>
            </a:r>
            <a:r>
              <a:rPr lang="ru-RU" sz="3200" dirty="0">
                <a:solidFill>
                  <a:srgbClr val="FFFFFF"/>
                </a:solidFill>
              </a:rPr>
              <a:t>уметь работать в группе, принимать решения, улаживать разногласия и конфликты, договариваться, разрабатывать и выполнять взятые на себя обязанности;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ru-RU" sz="3200" dirty="0"/>
          </a:p>
        </p:txBody>
      </p:sp>
      <p:pic>
        <p:nvPicPr>
          <p:cNvPr id="37894" name="Picture 6" descr="SDC103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716338"/>
            <a:ext cx="3671887" cy="2754312"/>
          </a:xfrm>
          <a:prstGeom prst="rect">
            <a:avLst/>
          </a:prstGeom>
          <a:noFill/>
        </p:spPr>
      </p:pic>
      <p:pic>
        <p:nvPicPr>
          <p:cNvPr id="37895" name="Picture 7" descr="SDC106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789363"/>
            <a:ext cx="3384550" cy="2538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4"/>
          <p:cNvPicPr>
            <a:picLocks noChangeAspect="1"/>
          </p:cNvPicPr>
          <p:nvPr/>
        </p:nvPicPr>
        <p:blipFill>
          <a:blip r:embed="rId2" cstate="print"/>
          <a:srcRect l="40938"/>
          <a:stretch>
            <a:fillRect/>
          </a:stretch>
        </p:blipFill>
        <p:spPr bwMode="auto">
          <a:xfrm>
            <a:off x="4787900" y="0"/>
            <a:ext cx="396875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333375"/>
            <a:ext cx="5940425" cy="5111750"/>
          </a:xfrm>
        </p:spPr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ru-RU" sz="4000" b="1" i="1" dirty="0">
                <a:solidFill>
                  <a:srgbClr val="FF0000"/>
                </a:solidFill>
              </a:rPr>
              <a:t>- приниматься за дело</a:t>
            </a:r>
            <a:r>
              <a:rPr lang="ru-RU" sz="4000" dirty="0">
                <a:solidFill>
                  <a:srgbClr val="FF0000"/>
                </a:solidFill>
              </a:rPr>
              <a:t> </a:t>
            </a:r>
            <a:r>
              <a:rPr lang="ru-RU" sz="2400" dirty="0"/>
              <a:t>– включаться в работу, нести ответственность, войти в группу или коллектив и внести свой вклад, организовать свою работу, пользоваться вычислительными и моделирующими приборами;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ru-RU" i="1" dirty="0"/>
          </a:p>
        </p:txBody>
      </p:sp>
      <p:pic>
        <p:nvPicPr>
          <p:cNvPr id="38915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427413"/>
            <a:ext cx="4840287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 descr="SDC106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692150"/>
            <a:ext cx="4032250" cy="3022600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Grp="1" noChangeArrowheads="1"/>
          </p:cNvSpPr>
          <p:nvPr>
            <p:ph type="title" sz="quarter" idx="4294967295"/>
          </p:nvPr>
        </p:nvSpPr>
        <p:spPr bwMode="auto">
          <a:xfrm>
            <a:off x="609600" y="274638"/>
            <a:ext cx="7924800" cy="1354137"/>
          </a:xfrm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sz="2400" b="1" i="1" cap="none" smtClean="0">
                <a:solidFill>
                  <a:srgbClr val="FF0000"/>
                </a:solidFill>
                <a:latin typeface="Arial Narrow" pitchFamily="34" charset="0"/>
              </a:rPr>
              <a:t>- адаптироваться</a:t>
            </a:r>
            <a:r>
              <a:rPr lang="ru-RU" sz="2400" b="1" i="1" cap="none" smtClean="0">
                <a:latin typeface="Arial Narrow" pitchFamily="34" charset="0"/>
              </a:rPr>
              <a:t> </a:t>
            </a:r>
            <a:r>
              <a:rPr lang="ru-RU" sz="2400" cap="none" smtClean="0">
                <a:latin typeface="Arial Narrow" pitchFamily="34" charset="0"/>
              </a:rPr>
              <a:t>– использовать новые технологии информации и коммуникации, стойко противостоять трудностям, находить новые решения</a:t>
            </a:r>
            <a:br>
              <a:rPr lang="ru-RU" sz="2400" cap="none" smtClean="0">
                <a:latin typeface="Arial Narrow" pitchFamily="34" charset="0"/>
              </a:rPr>
            </a:br>
            <a:endParaRPr lang="ru-RU" sz="2400" cap="none" smtClean="0">
              <a:latin typeface="Arial Narrow" pitchFamily="34" charset="0"/>
            </a:endParaRPr>
          </a:p>
        </p:txBody>
      </p:sp>
      <p:sp>
        <p:nvSpPr>
          <p:cNvPr id="39943" name="Rectangle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648200" y="1600200"/>
            <a:ext cx="3886200" cy="218598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300" smtClean="0">
              <a:latin typeface="Arial Narrow" pitchFamily="34" charset="0"/>
            </a:endParaRPr>
          </a:p>
        </p:txBody>
      </p:sp>
      <p:sp>
        <p:nvSpPr>
          <p:cNvPr id="39944" name="Rectangle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09600" y="3938588"/>
            <a:ext cx="3886200" cy="21875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300" smtClean="0">
              <a:latin typeface="Arial Narrow" pitchFamily="34" charset="0"/>
            </a:endParaRPr>
          </a:p>
        </p:txBody>
      </p:sp>
      <p:pic>
        <p:nvPicPr>
          <p:cNvPr id="39946" name="Picture 10" descr="SDC1072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773238"/>
            <a:ext cx="3548062" cy="2660650"/>
          </a:xfrm>
        </p:spPr>
      </p:pic>
      <p:pic>
        <p:nvPicPr>
          <p:cNvPr id="39947" name="Picture 11" descr="SDC1072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3860800"/>
            <a:ext cx="3692525" cy="2770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169</TotalTime>
  <Words>53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Горизонт</vt:lpstr>
      <vt:lpstr>Реализация системно-деятельностного подхода в урочной и внеурочной деятельности младших школьников.   </vt:lpstr>
      <vt:lpstr>   ДЕЯТЕЛЬНОСТНЫЙ МЕТОД ОБУЧЕНИЯ — ЭТО ОРГАНИЗАЦИЯ УЧЕБНОГО ПРОЦЕССА, В КОТОРОМ ГЛАВНОЕ МЕСТО ОТВОДИТСЯ АКТИВНОЙ И РАЗНОСТОРОННЕЙ, В МАКСИМАЛЬНОЙ СТЕПЕНИ САМОСТОЯТЕЛЬНОЙ ПОЗНАВАТЕЛЬНОЙ ДЕЯТЕЛЬНОСТИ ШКОЛЬНИКА. </vt:lpstr>
      <vt:lpstr>Дидактические принципы системно-деятельностного подхода </vt:lpstr>
      <vt:lpstr>ключевые слова в деятельностном подходе  искать, думать, сотрудничать, приниматься за дело, адаптироваться. </vt:lpstr>
      <vt:lpstr>- искать – опрашивать окружение, консультироваться у учителя, получать информацию; </vt:lpstr>
      <vt:lpstr>Слайд 6</vt:lpstr>
      <vt:lpstr>Слайд 7</vt:lpstr>
      <vt:lpstr>Слайд 8</vt:lpstr>
      <vt:lpstr>- адаптироваться – использовать новые технологии информации и коммуникации, стойко противостоять трудностям, находить новые решения </vt:lpstr>
      <vt:lpstr>- подведение детей к противоречию и предложение им самим найти решение;  - столкновение противоречия практической деятельности;  - изложение различных точек зрения на один и тот же вопрос;    - предложение рассмотреть явление с различных позиций;  - побуждение делать сравнения, обобщения, выводы. 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15</cp:revision>
  <dcterms:created xsi:type="dcterms:W3CDTF">2014-12-19T04:07:50Z</dcterms:created>
  <dcterms:modified xsi:type="dcterms:W3CDTF">2017-12-05T03:44:42Z</dcterms:modified>
</cp:coreProperties>
</file>