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2"/>
  </p:notesMasterIdLst>
  <p:sldIdLst>
    <p:sldId id="381" r:id="rId2"/>
    <p:sldId id="439" r:id="rId3"/>
    <p:sldId id="467" r:id="rId4"/>
    <p:sldId id="442" r:id="rId5"/>
    <p:sldId id="440" r:id="rId6"/>
    <p:sldId id="422" r:id="rId7"/>
    <p:sldId id="423" r:id="rId8"/>
    <p:sldId id="424" r:id="rId9"/>
    <p:sldId id="426" r:id="rId10"/>
    <p:sldId id="428" r:id="rId11"/>
    <p:sldId id="429" r:id="rId12"/>
    <p:sldId id="434" r:id="rId13"/>
    <p:sldId id="444" r:id="rId14"/>
    <p:sldId id="446" r:id="rId15"/>
    <p:sldId id="469" r:id="rId16"/>
    <p:sldId id="474" r:id="rId17"/>
    <p:sldId id="483" r:id="rId18"/>
    <p:sldId id="484" r:id="rId19"/>
    <p:sldId id="485" r:id="rId20"/>
    <p:sldId id="482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544" autoAdjust="0"/>
    <p:restoredTop sz="86355" autoAdjust="0"/>
  </p:normalViewPr>
  <p:slideViewPr>
    <p:cSldViewPr>
      <p:cViewPr>
        <p:scale>
          <a:sx n="40" d="100"/>
          <a:sy n="40" d="100"/>
        </p:scale>
        <p:origin x="-2022" y="-6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F17907-A666-4CF2-BD32-A071D2FE0457}" type="datetimeFigureOut">
              <a:rPr lang="ru-RU" smtClean="0"/>
              <a:pPr/>
              <a:t>01.01.2009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658853-8108-4B99-AC36-5F4349365B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947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58853-8108-4B99-AC36-5F4349365B1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2171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579DBDE-4B60-491C-B48A-F74339ED5A3A}" type="slidenum">
              <a:rPr lang="ru-RU" smtClean="0"/>
              <a:pPr>
                <a:spcBef>
                  <a:spcPct val="0"/>
                </a:spcBef>
              </a:pPr>
              <a:t>14</a:t>
            </a:fld>
            <a:endParaRPr lang="ru-RU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0623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DADC5B6-E017-4B45-BC60-7BE26178B3CC}" type="slidenum">
              <a:rPr lang="ru-RU" sz="1200"/>
              <a:pPr eaLnBrk="1" hangingPunct="1"/>
              <a:t>15</a:t>
            </a:fld>
            <a:endParaRPr lang="ru-RU" sz="120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227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18630F7-5DCF-4B2B-8CA7-EBA34CD691F2}" type="slidenum">
              <a:rPr lang="ru-RU" sz="1200"/>
              <a:pPr eaLnBrk="1" hangingPunct="1"/>
              <a:t>3</a:t>
            </a:fld>
            <a:endParaRPr lang="ru-RU" sz="120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226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FBC9F0A-A8D0-43F5-9B18-56135DD676B4}" type="slidenum">
              <a:rPr lang="ru-RU" smtClean="0"/>
              <a:pPr>
                <a:spcBef>
                  <a:spcPct val="0"/>
                </a:spcBef>
              </a:pPr>
              <a:t>4</a:t>
            </a:fld>
            <a:endParaRPr lang="ru-RU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99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F02A7DE-BE07-49FA-BD56-DD9F03D42789}" type="slidenum">
              <a:rPr lang="ru-RU" smtClean="0"/>
              <a:pPr>
                <a:spcBef>
                  <a:spcPct val="0"/>
                </a:spcBef>
              </a:pPr>
              <a:t>5</a:t>
            </a:fld>
            <a:endParaRPr lang="ru-RU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770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9956275-30F6-44EC-8D9F-A865BFECDD36}" type="slidenum">
              <a:rPr lang="ru-RU">
                <a:latin typeface="Calibri" panose="020F0502020204030204" pitchFamily="34" charset="0"/>
              </a:rPr>
              <a:pPr eaLnBrk="1" hangingPunct="1"/>
              <a:t>7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5128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68002D-23A9-4D94-A31D-ABDB26E458A9}" type="slidenum">
              <a:rPr lang="ru-RU">
                <a:latin typeface="Calibri" panose="020F0502020204030204" pitchFamily="34" charset="0"/>
              </a:rPr>
              <a:pPr eaLnBrk="1" hangingPunct="1"/>
              <a:t>9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925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C76E90E-0160-46CA-93FA-D85A091F0171}" type="slidenum">
              <a:rPr lang="ru-RU">
                <a:latin typeface="Calibri" panose="020F0502020204030204" pitchFamily="34" charset="0"/>
              </a:rPr>
              <a:pPr eaLnBrk="1" hangingPunct="1"/>
              <a:t>10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2576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F081DC9-9550-4488-88B7-F6CB439613C1}" type="slidenum">
              <a:rPr lang="ru-RU" smtClean="0"/>
              <a:pPr>
                <a:spcBef>
                  <a:spcPct val="0"/>
                </a:spcBef>
              </a:pPr>
              <a:t>12</a:t>
            </a:fld>
            <a:endParaRPr lang="ru-RU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8962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FD1B3F9-8BB5-40DB-A3F1-44ABEE4D5DFA}" type="slidenum">
              <a:rPr lang="ru-RU" smtClean="0"/>
              <a:pPr>
                <a:spcBef>
                  <a:spcPct val="0"/>
                </a:spcBef>
              </a:pPr>
              <a:t>13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015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3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4.jpeg"/><Relationship Id="rId10" Type="http://schemas.openxmlformats.org/officeDocument/2006/relationships/image" Target="../media/image26.jpeg"/><Relationship Id="rId4" Type="http://schemas.openxmlformats.org/officeDocument/2006/relationships/image" Target="../media/image16.jpeg"/><Relationship Id="rId9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b="1" i="1" dirty="0" smtClean="0"/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2564904"/>
            <a:ext cx="7400925" cy="3816424"/>
          </a:xfrm>
        </p:spPr>
        <p:txBody>
          <a:bodyPr rtlCol="0">
            <a:normAutofit/>
          </a:bodyPr>
          <a:lstStyle/>
          <a:p>
            <a:r>
              <a:rPr lang="ru-RU" dirty="0" smtClean="0"/>
              <a:t> 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ля родителей будущих первоклассников</a:t>
            </a: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2308214"/>
            <a:ext cx="2143125" cy="2781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</a:t>
            </a:r>
          </a:p>
        </p:txBody>
      </p:sp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38338" y="2877673"/>
            <a:ext cx="2133600" cy="2809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 rot="10800000" flipV="1">
            <a:off x="4355976" y="4724330"/>
            <a:ext cx="36724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  выдаёт </a:t>
            </a:r>
          </a:p>
          <a:p>
            <a:pPr lvl="0" algn="ctr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библиотека</a:t>
            </a:r>
          </a:p>
        </p:txBody>
      </p:sp>
    </p:spTree>
    <p:extLst>
      <p:ext uri="{BB962C8B-B14F-4D97-AF65-F5344CB8AC3E}">
        <p14:creationId xmlns:p14="http://schemas.microsoft.com/office/powerpoint/2010/main" val="40230223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2132856"/>
            <a:ext cx="2162175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172" name="Заголовок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657225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Окружающий мир</a:t>
            </a:r>
          </a:p>
        </p:txBody>
      </p:sp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1680" y="2864644"/>
            <a:ext cx="2133600" cy="2800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825280" y="3429000"/>
            <a:ext cx="45631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Окружающий мир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  выдаёт </a:t>
            </a:r>
          </a:p>
          <a:p>
            <a:pPr lvl="0" algn="ctr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библиотека</a:t>
            </a:r>
          </a:p>
        </p:txBody>
      </p:sp>
    </p:spTree>
    <p:extLst>
      <p:ext uri="{BB962C8B-B14F-4D97-AF65-F5344CB8AC3E}">
        <p14:creationId xmlns:p14="http://schemas.microsoft.com/office/powerpoint/2010/main" val="31692952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516216" cy="8367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i="1" dirty="0" smtClean="0">
                <a:solidFill>
                  <a:srgbClr val="FF0000"/>
                </a:solidFill>
              </a:rPr>
              <a:t>Существуют ли особенности в режиме дня первоклассников?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idx="1"/>
          </p:nvPr>
        </p:nvSpPr>
        <p:spPr>
          <a:xfrm>
            <a:off x="0" y="2133600"/>
            <a:ext cx="8964488" cy="4967808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009900"/>
              </a:buClr>
              <a:buFont typeface="Wingdings" panose="05000000000000000000" pitchFamily="2" charset="2"/>
              <a:buChar char="Ø"/>
              <a:defRPr/>
            </a:pPr>
            <a:r>
              <a:rPr lang="ru-RU" sz="2800" b="1" i="1" dirty="0" smtClean="0">
                <a:solidFill>
                  <a:srgbClr val="002060"/>
                </a:solidFill>
              </a:rPr>
              <a:t>-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Пятидневная учебная неделя. С 8ч.15мин</a:t>
            </a:r>
            <a:endParaRPr lang="ru-RU" sz="28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009900"/>
              </a:buClr>
              <a:buFont typeface="Wingdings" panose="05000000000000000000" pitchFamily="2" charset="2"/>
              <a:buChar char="Ø"/>
              <a:defRPr/>
            </a:pP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-Учебная недельная нагрузка  первоклассника не должна превышать  4 уроков в день и 1 день – не более 5 уроков;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009900"/>
              </a:buClr>
              <a:buFont typeface="Wingdings" panose="05000000000000000000" pitchFamily="2" charset="2"/>
              <a:buChar char="Ø"/>
              <a:defRPr/>
            </a:pP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-В сентябре в расписании первоклассников  3 традиционных урока, чтобы легче привыкнуть к новому виду деятельности - учебной.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009900"/>
              </a:buClr>
              <a:buFont typeface="Wingdings" panose="05000000000000000000" pitchFamily="2" charset="2"/>
              <a:buChar char="Ø"/>
              <a:defRPr/>
            </a:pP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В середине  урока проводятся 1-2 физкультурные  минутки;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endParaRPr lang="ru-RU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0560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844824"/>
            <a:ext cx="8497192" cy="4608511"/>
          </a:xfrm>
        </p:spPr>
        <p:txBody>
          <a:bodyPr rtlCol="0">
            <a:noAutofit/>
          </a:bodyPr>
          <a:lstStyle/>
          <a:p>
            <a:pPr marL="0" lvl="0" indent="0">
              <a:buNone/>
            </a:pPr>
            <a:endParaRPr lang="ru-RU" kern="0" dirty="0" smtClean="0">
              <a:solidFill>
                <a:srgbClr val="FF0000"/>
              </a:solidFill>
              <a:latin typeface="Arial"/>
            </a:endParaRPr>
          </a:p>
          <a:p>
            <a:pPr marL="0" lvl="0" indent="0" algn="ctr">
              <a:buNone/>
            </a:pPr>
            <a:r>
              <a:rPr lang="ru-RU" kern="0" dirty="0" smtClean="0">
                <a:solidFill>
                  <a:srgbClr val="FF0000"/>
                </a:solidFill>
                <a:latin typeface="Arial"/>
              </a:rPr>
              <a:t>Домашних заданий </a:t>
            </a:r>
            <a:r>
              <a:rPr lang="ru-RU" kern="0" dirty="0">
                <a:solidFill>
                  <a:srgbClr val="FF0000"/>
                </a:solidFill>
                <a:latin typeface="Arial"/>
              </a:rPr>
              <a:t>в 1 классе нет</a:t>
            </a:r>
            <a:r>
              <a:rPr lang="ru-RU" kern="0" dirty="0" smtClean="0">
                <a:solidFill>
                  <a:srgbClr val="FF0000"/>
                </a:solidFill>
                <a:latin typeface="Arial"/>
              </a:rPr>
              <a:t>.</a:t>
            </a:r>
          </a:p>
          <a:p>
            <a:pPr marL="0" lvl="0" indent="0" algn="ctr">
              <a:buNone/>
            </a:pPr>
            <a:r>
              <a:rPr lang="ru-RU" kern="0" dirty="0" smtClean="0">
                <a:solidFill>
                  <a:srgbClr val="FF0000"/>
                </a:solidFill>
                <a:latin typeface="Arial"/>
              </a:rPr>
              <a:t>НО… 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6238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-180528" y="-315416"/>
            <a:ext cx="6696744" cy="129614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«Правильный» портфель»</a:t>
            </a:r>
          </a:p>
        </p:txBody>
      </p:sp>
      <p:pic>
        <p:nvPicPr>
          <p:cNvPr id="38915" name="Picture 4" descr="ноябрь-2003 01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600" y="2078192"/>
            <a:ext cx="3528069" cy="2646412"/>
          </a:xfrm>
          <a:noFill/>
        </p:spPr>
      </p:pic>
      <p:pic>
        <p:nvPicPr>
          <p:cNvPr id="38916" name="Picture 3" descr="ноябрь-2003 0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873" y="2060848"/>
            <a:ext cx="3127500" cy="25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869160"/>
            <a:ext cx="86044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Вес ранца без учебников не более 700 г</a:t>
            </a:r>
          </a:p>
          <a:p>
            <a:pPr marL="285750" indent="-285750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Ранец должен иметь широкие лямки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(4-4,5 см)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ru-RU" b="1" i="1" u="sng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95109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87"/>
            <a:ext cx="6995120" cy="76042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chemeClr val="accent1"/>
                </a:solidFill>
              </a:rPr>
              <a:t>Что у нас в портфелях?</a:t>
            </a:r>
          </a:p>
        </p:txBody>
      </p:sp>
      <p:pic>
        <p:nvPicPr>
          <p:cNvPr id="17411" name="Picture 4" descr="ноябрь-2003 01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4221163"/>
            <a:ext cx="4092575" cy="2078037"/>
          </a:xfrm>
          <a:noFill/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504" y="1844825"/>
            <a:ext cx="1683581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20888"/>
            <a:ext cx="1810773" cy="2420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55776" y="4186771"/>
            <a:ext cx="1869449" cy="2461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8890" y="4329288"/>
            <a:ext cx="1844838" cy="2421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665597"/>
            <a:ext cx="1691680" cy="2379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903939" y="1844825"/>
            <a:ext cx="1687668" cy="21857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566408" y="1883348"/>
            <a:ext cx="1476831" cy="2108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178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1772816"/>
            <a:ext cx="868607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800" i="1" u="sng" dirty="0" smtClean="0">
                <a:solidFill>
                  <a:prstClr val="black"/>
                </a:solidFill>
                <a:latin typeface="Calibri"/>
              </a:rPr>
              <a:t>Для уроков технологии и изо: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latin typeface="Calibri"/>
              </a:rPr>
              <a:t>Пластилин (Гамма или Луч)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latin typeface="Calibri"/>
              </a:rPr>
              <a:t>Дощечка для лепки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latin typeface="Calibri"/>
              </a:rPr>
              <a:t>Цветная бумага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latin typeface="Calibri"/>
              </a:rPr>
              <a:t>Цветной картон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latin typeface="Calibri"/>
              </a:rPr>
              <a:t>Бумажные салфетки(пачку)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latin typeface="Calibri"/>
              </a:rPr>
              <a:t>Клей карандаш, клей ПВА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latin typeface="Calibri"/>
              </a:rPr>
              <a:t>Ножницы большие с закруглёнными концами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latin typeface="Calibri"/>
              </a:rPr>
              <a:t>Бумага для рисования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latin typeface="Calibri"/>
              </a:rPr>
              <a:t>Акварель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latin typeface="Calibri"/>
              </a:rPr>
              <a:t>Кисти</a:t>
            </a:r>
            <a:endParaRPr lang="ru-RU" sz="2800" i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4571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dirty="0" smtClean="0"/>
              <a:t>ИЗО</a:t>
            </a:r>
            <a:endParaRPr lang="ru-RU" dirty="0"/>
          </a:p>
        </p:txBody>
      </p:sp>
      <p:pic>
        <p:nvPicPr>
          <p:cNvPr id="4" name="Picture 4" descr="http://meta76.ru/images/product_images/4993_lrg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3397" r="13594"/>
          <a:stretch>
            <a:fillRect/>
          </a:stretch>
        </p:blipFill>
        <p:spPr bwMode="auto">
          <a:xfrm>
            <a:off x="323528" y="2276873"/>
            <a:ext cx="1156590" cy="1584175"/>
          </a:xfrm>
          <a:prstGeom prst="rect">
            <a:avLst/>
          </a:prstGeom>
          <a:noFill/>
        </p:spPr>
      </p:pic>
      <p:pic>
        <p:nvPicPr>
          <p:cNvPr id="5" name="Picture 8" descr="Папка для рисования &quot;Маша&quot;, А3, 10 л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15155" y="2276873"/>
            <a:ext cx="1269380" cy="172819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rot="10800000" flipV="1">
            <a:off x="395536" y="4447715"/>
            <a:ext cx="82809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Calibri"/>
              </a:rPr>
              <a:t> Бумагу </a:t>
            </a:r>
            <a:r>
              <a:rPr lang="ru-RU" sz="2800" b="1" dirty="0">
                <a:solidFill>
                  <a:prstClr val="black"/>
                </a:solidFill>
                <a:latin typeface="Calibri"/>
              </a:rPr>
              <a:t>для рисования </a:t>
            </a:r>
            <a:r>
              <a:rPr lang="ru-RU" sz="2800" b="1" dirty="0" smtClean="0">
                <a:solidFill>
                  <a:prstClr val="black"/>
                </a:solidFill>
                <a:latin typeface="Calibri"/>
              </a:rPr>
              <a:t>покупаем </a:t>
            </a:r>
            <a:r>
              <a:rPr lang="ru-RU" sz="2800" b="1" dirty="0">
                <a:solidFill>
                  <a:prstClr val="black"/>
                </a:solidFill>
                <a:latin typeface="Calibri"/>
              </a:rPr>
              <a:t>в виде отдельных плотных листов в наборах для рисования и черчения обычного размера </a:t>
            </a:r>
            <a:r>
              <a:rPr lang="ru-RU" sz="2800" b="1" dirty="0" smtClean="0">
                <a:solidFill>
                  <a:prstClr val="black"/>
                </a:solidFill>
                <a:latin typeface="Calibri"/>
              </a:rPr>
              <a:t>А 4</a:t>
            </a:r>
            <a:r>
              <a:rPr lang="ru-RU" sz="2800" b="1" dirty="0">
                <a:solidFill>
                  <a:prstClr val="black"/>
                </a:solidFill>
                <a:latin typeface="Calibri"/>
              </a:rPr>
              <a:t>. Альбомы не удобны, а бумага для ксерокса собирает краску на рисунках лужицами.</a:t>
            </a:r>
          </a:p>
        </p:txBody>
      </p:sp>
    </p:spTree>
    <p:extLst>
      <p:ext uri="{BB962C8B-B14F-4D97-AF65-F5344CB8AC3E}">
        <p14:creationId xmlns:p14="http://schemas.microsoft.com/office/powerpoint/2010/main" val="164362421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0000" contrast="10000"/>
          </a:blip>
          <a:srcRect t="5197" b="6449"/>
          <a:stretch>
            <a:fillRect/>
          </a:stretch>
        </p:blipFill>
        <p:spPr bwMode="auto">
          <a:xfrm>
            <a:off x="1156978" y="2220514"/>
            <a:ext cx="2478918" cy="1642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4221088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Calibri"/>
              </a:rPr>
              <a:t>   Любимые </a:t>
            </a:r>
            <a:r>
              <a:rPr lang="ru-RU" sz="2800" b="1" dirty="0">
                <a:solidFill>
                  <a:prstClr val="black"/>
                </a:solidFill>
                <a:latin typeface="Calibri"/>
              </a:rPr>
              <a:t>детьми яркие краски «Гуашь» тоже желательно приобрести фирмы «Гамма», «Луч» и не менее 12 цветов. Подпишите коробочку, т.к. краски хранятся в большой коробке вместе у целого класса. Это необходимо, чтобы краски не переворачивались  и не портились.</a:t>
            </a:r>
          </a:p>
        </p:txBody>
      </p:sp>
    </p:spTree>
    <p:extLst>
      <p:ext uri="{BB962C8B-B14F-4D97-AF65-F5344CB8AC3E}">
        <p14:creationId xmlns:p14="http://schemas.microsoft.com/office/powerpoint/2010/main" val="3411715417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0000" contrast="10000"/>
          </a:blip>
          <a:srcRect t="22409" b="22158"/>
          <a:stretch>
            <a:fillRect/>
          </a:stretch>
        </p:blipFill>
        <p:spPr bwMode="auto">
          <a:xfrm>
            <a:off x="534093" y="2184719"/>
            <a:ext cx="3029795" cy="1259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9512" y="3429000"/>
            <a:ext cx="84249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Calibri"/>
              </a:rPr>
              <a:t>  Кисти </a:t>
            </a:r>
            <a:r>
              <a:rPr lang="ru-RU" sz="2800" b="1" dirty="0">
                <a:solidFill>
                  <a:prstClr val="black"/>
                </a:solidFill>
                <a:latin typeface="Calibri"/>
              </a:rPr>
              <a:t>покупаем беличьи №2 и 5. Кисточки должны быть аккуратными, ярко чёрными. Нижняя кисточка тоже беличья, но она очень не удобная, т.к. сделана из хвоста белки. Её волоски похожи на </a:t>
            </a:r>
            <a:r>
              <a:rPr lang="ru-RU" sz="2800" b="1" dirty="0" err="1">
                <a:solidFill>
                  <a:prstClr val="black"/>
                </a:solidFill>
                <a:latin typeface="Calibri"/>
              </a:rPr>
              <a:t>мелированные</a:t>
            </a:r>
            <a:r>
              <a:rPr lang="ru-RU" sz="2800" b="1" dirty="0">
                <a:solidFill>
                  <a:prstClr val="black"/>
                </a:solidFill>
                <a:latin typeface="Calibri"/>
              </a:rPr>
              <a:t> неопрятные волосы. Такие кисти нашим малышам на  подходят. </a:t>
            </a:r>
          </a:p>
        </p:txBody>
      </p:sp>
    </p:spTree>
    <p:extLst>
      <p:ext uri="{BB962C8B-B14F-4D97-AF65-F5344CB8AC3E}">
        <p14:creationId xmlns:p14="http://schemas.microsoft.com/office/powerpoint/2010/main" val="266884627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4728"/>
            <a:ext cx="5554960" cy="764704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accent1"/>
                </a:solidFill>
              </a:rPr>
              <a:t>Школьная форма</a:t>
            </a:r>
            <a:endParaRPr lang="ru-RU" sz="4000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276872"/>
            <a:ext cx="8003232" cy="3849291"/>
          </a:xfrm>
        </p:spPr>
        <p:txBody>
          <a:bodyPr/>
          <a:lstStyle/>
          <a:p>
            <a:r>
              <a:rPr lang="ru-RU" sz="3600" b="1" dirty="0" smtClean="0"/>
              <a:t>Сарафан, блузка или юбка и жилет (девочкам)</a:t>
            </a:r>
          </a:p>
          <a:p>
            <a:r>
              <a:rPr lang="ru-RU" sz="3600" b="1" dirty="0" smtClean="0"/>
              <a:t>Рубашка, водолазка, жилет, брюки (мальчикам)</a:t>
            </a:r>
          </a:p>
        </p:txBody>
      </p:sp>
      <p:pic>
        <p:nvPicPr>
          <p:cNvPr id="4" name="Picture 19" descr="C:\Users\Верунчик\Pictures\фотокласс\класс6.jpg"/>
          <p:cNvPicPr>
            <a:picLocks noChangeAspect="1" noChangeArrowheads="1"/>
          </p:cNvPicPr>
          <p:nvPr/>
        </p:nvPicPr>
        <p:blipFill>
          <a:blip r:embed="rId3"/>
          <a:srcRect l="16143" t="4967" r="30132" b="3973"/>
          <a:stretch>
            <a:fillRect/>
          </a:stretch>
        </p:blipFill>
        <p:spPr bwMode="auto">
          <a:xfrm>
            <a:off x="5940152" y="4221087"/>
            <a:ext cx="2455285" cy="2278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28677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2090172"/>
            <a:ext cx="540060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3600" i="1" dirty="0">
                <a:solidFill>
                  <a:prstClr val="black"/>
                </a:solidFill>
                <a:latin typeface="Calibri"/>
              </a:rPr>
              <a:t>Что положить в пенал?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2 остро заточенных карандаша,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набор </a:t>
            </a:r>
            <a:r>
              <a:rPr lang="ru-RU" sz="2800" dirty="0" err="1">
                <a:solidFill>
                  <a:prstClr val="black"/>
                </a:solidFill>
                <a:latin typeface="Calibri"/>
              </a:rPr>
              <a:t>гелевых</a:t>
            </a:r>
            <a:r>
              <a:rPr lang="ru-RU" sz="2800" dirty="0">
                <a:solidFill>
                  <a:prstClr val="black"/>
                </a:solidFill>
                <a:latin typeface="Calibri"/>
              </a:rPr>
              <a:t> ручек.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Набор цветных карандашей.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prstClr val="black"/>
                </a:solidFill>
                <a:latin typeface="Calibri"/>
              </a:rPr>
              <a:t>Линейку </a:t>
            </a:r>
            <a:r>
              <a:rPr lang="ru-RU" sz="2800" dirty="0">
                <a:solidFill>
                  <a:prstClr val="black"/>
                </a:solidFill>
                <a:latin typeface="Calibri"/>
              </a:rPr>
              <a:t>не более 20 см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Ластик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prstClr val="black"/>
                </a:solidFill>
                <a:latin typeface="Calibri"/>
              </a:rPr>
              <a:t>Точилку </a:t>
            </a:r>
            <a:r>
              <a:rPr lang="ru-RU" sz="2800" dirty="0">
                <a:solidFill>
                  <a:prstClr val="black"/>
                </a:solidFill>
                <a:latin typeface="Calibri"/>
              </a:rPr>
              <a:t>для карандашей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И БОЛЬШЕ НИЧЕГО!!!!</a:t>
            </a:r>
          </a:p>
        </p:txBody>
      </p:sp>
      <p:pic>
        <p:nvPicPr>
          <p:cNvPr id="5" name="Picture 11" descr="http://www.alekc.ru/image/catalog/l54-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500" r="1428" b="17499"/>
          <a:stretch>
            <a:fillRect/>
          </a:stretch>
        </p:blipFill>
        <p:spPr bwMode="auto">
          <a:xfrm flipH="1">
            <a:off x="6215070" y="4241372"/>
            <a:ext cx="2317370" cy="15113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1861182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7499176" cy="864096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Требования к школьной обуви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Жесткий задник с мягким верхом и закрытый носок;</a:t>
            </a:r>
          </a:p>
          <a:p>
            <a:pPr eaLnBrk="1" hangingPunct="1"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Удобная застежка: пряжка или «липучка»;</a:t>
            </a:r>
          </a:p>
          <a:p>
            <a:pPr eaLnBrk="1" hangingPunct="1"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Хорошие супинаторы;</a:t>
            </a:r>
          </a:p>
          <a:p>
            <a:pPr eaLnBrk="1" hangingPunct="1"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Гибкая нескользящая подошва;</a:t>
            </a:r>
          </a:p>
          <a:p>
            <a:pPr eaLnBrk="1" hangingPunct="1"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Воздухопроницаемость.</a:t>
            </a:r>
          </a:p>
          <a:p>
            <a:pPr eaLnBrk="1" hangingPunct="1">
              <a:defRPr/>
            </a:pPr>
            <a:endParaRPr lang="ru-RU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28908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-171400"/>
            <a:ext cx="6408712" cy="864096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Требования к школьной обуви:</a:t>
            </a:r>
          </a:p>
        </p:txBody>
      </p:sp>
      <p:pic>
        <p:nvPicPr>
          <p:cNvPr id="47107" name="Picture 4" descr="ботм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39544" y="1906749"/>
            <a:ext cx="3455987" cy="2273300"/>
          </a:xfrm>
          <a:noFill/>
        </p:spPr>
      </p:pic>
      <p:pic>
        <p:nvPicPr>
          <p:cNvPr id="47108" name="Picture 5" descr="бо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565400"/>
            <a:ext cx="4175125" cy="295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6" descr="мешок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594265"/>
            <a:ext cx="3095625" cy="224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35423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-1188640" y="-315416"/>
            <a:ext cx="8136904" cy="144016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Физкультурная форма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2060848"/>
            <a:ext cx="8389119" cy="4797152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28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Для спортивного зала</a:t>
            </a:r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sz="2800" i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футболка белого цвета, шорты чёрного цвета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носки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спортивная обувь (</a:t>
            </a:r>
            <a:r>
              <a:rPr lang="ru-RU" sz="2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кеды,полукеды</a:t>
            </a:r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 descr="D:\Классное руководство\1 а\DSCN294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03" r="35885" b="8359"/>
          <a:stretch/>
        </p:blipFill>
        <p:spPr bwMode="auto">
          <a:xfrm>
            <a:off x="2699792" y="3933056"/>
            <a:ext cx="343995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2201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467544" y="2420888"/>
            <a:ext cx="8676456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ru-RU" sz="4000" b="1" smtClean="0">
                <a:solidFill>
                  <a:srgbClr val="C00000"/>
                </a:solidFill>
              </a:rPr>
              <a:t>Учебники </a:t>
            </a:r>
            <a:endParaRPr lang="ru-RU" sz="4000" b="1" dirty="0">
              <a:solidFill>
                <a:srgbClr val="C00000"/>
              </a:solidFill>
            </a:endParaRPr>
          </a:p>
          <a:p>
            <a:pPr algn="ctr" eaLnBrk="1" hangingPunct="1"/>
            <a:r>
              <a:rPr lang="ru-RU" sz="4000" b="1" dirty="0">
                <a:solidFill>
                  <a:srgbClr val="C00000"/>
                </a:solidFill>
              </a:rPr>
              <a:t>для учащихся 1 класса </a:t>
            </a:r>
          </a:p>
          <a:p>
            <a:pPr algn="ctr" eaLnBrk="1" hangingPunct="1"/>
            <a:r>
              <a:rPr lang="ru-RU" sz="4000" b="1" dirty="0">
                <a:solidFill>
                  <a:srgbClr val="C00000"/>
                </a:solidFill>
              </a:rPr>
              <a:t>по стандартам второго поколения </a:t>
            </a:r>
          </a:p>
          <a:p>
            <a:pPr algn="ctr" eaLnBrk="1" hangingPunct="1"/>
            <a:r>
              <a:rPr lang="ru-RU" sz="4000" b="1" dirty="0">
                <a:solidFill>
                  <a:srgbClr val="C00000"/>
                </a:solidFill>
              </a:rPr>
              <a:t> Программа «Школа России»</a:t>
            </a:r>
          </a:p>
        </p:txBody>
      </p:sp>
    </p:spTree>
    <p:extLst>
      <p:ext uri="{BB962C8B-B14F-4D97-AF65-F5344CB8AC3E}">
        <p14:creationId xmlns:p14="http://schemas.microsoft.com/office/powerpoint/2010/main" val="19742385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0282" y="1858565"/>
            <a:ext cx="1463675" cy="2071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93722" y="2449117"/>
            <a:ext cx="1500188" cy="2071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57069" y="2885281"/>
            <a:ext cx="1476375" cy="2098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2" name="Picture 10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/>
          <a:srcRect/>
          <a:stretch>
            <a:fillRect/>
          </a:stretch>
        </p:blipFill>
        <p:spPr>
          <a:xfrm>
            <a:off x="642938" y="2214563"/>
            <a:ext cx="2095500" cy="283845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79" name="Заголовок 1"/>
          <p:cNvSpPr>
            <a:spLocks noGrp="1"/>
          </p:cNvSpPr>
          <p:nvPr>
            <p:ph type="title"/>
          </p:nvPr>
        </p:nvSpPr>
        <p:spPr>
          <a:xfrm>
            <a:off x="457200" y="26988"/>
            <a:ext cx="8229600" cy="817562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грамоте</a:t>
            </a:r>
          </a:p>
        </p:txBody>
      </p:sp>
      <p:sp>
        <p:nvSpPr>
          <p:cNvPr id="3080" name="Содержимое 4"/>
          <p:cNvSpPr>
            <a:spLocks noGrp="1"/>
          </p:cNvSpPr>
          <p:nvPr>
            <p:ph sz="half" idx="2"/>
          </p:nvPr>
        </p:nvSpPr>
        <p:spPr>
          <a:xfrm>
            <a:off x="3225800" y="5572125"/>
            <a:ext cx="5632450" cy="1114425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Прописи по обучению грамоте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приобретают самостоятельно</a:t>
            </a:r>
          </a:p>
        </p:txBody>
      </p:sp>
      <p:sp>
        <p:nvSpPr>
          <p:cNvPr id="3081" name="TextBox 8"/>
          <p:cNvSpPr txBox="1">
            <a:spLocks noChangeArrowheads="1"/>
          </p:cNvSpPr>
          <p:nvPr/>
        </p:nvSpPr>
        <p:spPr bwMode="auto">
          <a:xfrm>
            <a:off x="214313" y="5643563"/>
            <a:ext cx="30114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Азбуку выдаёт </a:t>
            </a:r>
          </a:p>
          <a:p>
            <a:pPr algn="ctr" eaLnBrk="1" hangingPunct="1"/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библиотека</a:t>
            </a:r>
          </a:p>
        </p:txBody>
      </p:sp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50" y="1357313"/>
            <a:ext cx="2152650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30751" y="3066256"/>
            <a:ext cx="1457325" cy="2111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09685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88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</a:t>
            </a:r>
          </a:p>
        </p:txBody>
      </p:sp>
      <p:sp>
        <p:nvSpPr>
          <p:cNvPr id="4099" name="TextBox 7"/>
          <p:cNvSpPr txBox="1">
            <a:spLocks noChangeArrowheads="1"/>
          </p:cNvSpPr>
          <p:nvPr/>
        </p:nvSpPr>
        <p:spPr bwMode="auto">
          <a:xfrm>
            <a:off x="827584" y="5016686"/>
            <a:ext cx="633670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чебник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выдаёт </a:t>
            </a:r>
          </a:p>
          <a:p>
            <a:pPr algn="ctr" eaLnBrk="1" hangingPunct="1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библиотека</a:t>
            </a:r>
          </a:p>
        </p:txBody>
      </p:sp>
      <p:pic>
        <p:nvPicPr>
          <p:cNvPr id="4101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181596"/>
            <a:ext cx="2120647" cy="2835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5834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2060848"/>
            <a:ext cx="2133600" cy="2781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Литературное чтение</a:t>
            </a:r>
          </a:p>
        </p:txBody>
      </p:sp>
      <p:sp>
        <p:nvSpPr>
          <p:cNvPr id="5124" name="TextBox 7"/>
          <p:cNvSpPr txBox="1">
            <a:spLocks noChangeArrowheads="1"/>
          </p:cNvSpPr>
          <p:nvPr/>
        </p:nvSpPr>
        <p:spPr bwMode="auto">
          <a:xfrm>
            <a:off x="142875" y="5286375"/>
            <a:ext cx="30114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Литературное чтение</a:t>
            </a:r>
          </a:p>
          <a:p>
            <a:pPr algn="ctr" eaLnBrk="1" hangingPunct="1"/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 выдаёт </a:t>
            </a:r>
          </a:p>
          <a:p>
            <a:pPr algn="ctr" eaLnBrk="1" hangingPunct="1"/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библиотека</a:t>
            </a:r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87563" y="2509837"/>
            <a:ext cx="2133600" cy="2828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0028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3131</TotalTime>
  <Words>455</Words>
  <Application>Microsoft Office PowerPoint</Application>
  <PresentationFormat>Экран (4:3)</PresentationFormat>
  <Paragraphs>92</Paragraphs>
  <Slides>20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Шаблон 2</vt:lpstr>
      <vt:lpstr> </vt:lpstr>
      <vt:lpstr>Школьная форма</vt:lpstr>
      <vt:lpstr>Требования к школьной обуви</vt:lpstr>
      <vt:lpstr>Требования к школьной обуви:</vt:lpstr>
      <vt:lpstr>Физкультурная форма</vt:lpstr>
      <vt:lpstr>Презентация PowerPoint</vt:lpstr>
      <vt:lpstr>Обучение грамоте</vt:lpstr>
      <vt:lpstr>Русский язык</vt:lpstr>
      <vt:lpstr>Литературное чтение</vt:lpstr>
      <vt:lpstr>Математика</vt:lpstr>
      <vt:lpstr>Окружающий мир</vt:lpstr>
      <vt:lpstr>Существуют ли особенности в режиме дня первоклассников?</vt:lpstr>
      <vt:lpstr>Презентация PowerPoint</vt:lpstr>
      <vt:lpstr>«Правильный» портфель»</vt:lpstr>
      <vt:lpstr>Что у нас в портфелях?</vt:lpstr>
      <vt:lpstr>Презентация PowerPoint</vt:lpstr>
      <vt:lpstr>ИЗО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</dc:title>
  <dc:creator>Ольга</dc:creator>
  <cp:lastModifiedBy>user</cp:lastModifiedBy>
  <cp:revision>105</cp:revision>
  <dcterms:created xsi:type="dcterms:W3CDTF">2013-09-23T16:35:27Z</dcterms:created>
  <dcterms:modified xsi:type="dcterms:W3CDTF">2009-01-01T16:02:56Z</dcterms:modified>
</cp:coreProperties>
</file>