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381" r:id="rId2"/>
    <p:sldId id="439" r:id="rId3"/>
    <p:sldId id="467" r:id="rId4"/>
    <p:sldId id="442" r:id="rId5"/>
    <p:sldId id="440" r:id="rId6"/>
    <p:sldId id="422" r:id="rId7"/>
    <p:sldId id="423" r:id="rId8"/>
    <p:sldId id="424" r:id="rId9"/>
    <p:sldId id="426" r:id="rId10"/>
    <p:sldId id="428" r:id="rId11"/>
    <p:sldId id="429" r:id="rId12"/>
    <p:sldId id="434" r:id="rId13"/>
    <p:sldId id="444" r:id="rId14"/>
    <p:sldId id="446" r:id="rId15"/>
    <p:sldId id="469" r:id="rId16"/>
    <p:sldId id="474" r:id="rId17"/>
    <p:sldId id="483" r:id="rId18"/>
    <p:sldId id="484" r:id="rId19"/>
    <p:sldId id="485" r:id="rId20"/>
    <p:sldId id="4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4" autoAdjust="0"/>
    <p:restoredTop sz="86355" autoAdjust="0"/>
  </p:normalViewPr>
  <p:slideViewPr>
    <p:cSldViewPr>
      <p:cViewPr>
        <p:scale>
          <a:sx n="40" d="100"/>
          <a:sy n="40" d="100"/>
        </p:scale>
        <p:origin x="-202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17907-A666-4CF2-BD32-A071D2FE0457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58853-8108-4B99-AC36-5F4349365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4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8853-8108-4B99-AC36-5F4349365B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1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79DBDE-4B60-491C-B48A-F74339ED5A3A}" type="slidenum">
              <a:rPr lang="ru-RU" smtClean="0"/>
              <a:pPr>
                <a:spcBef>
                  <a:spcPct val="0"/>
                </a:spcBef>
              </a:pPr>
              <a:t>14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ADC5B6-E017-4B45-BC60-7BE26178B3CC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2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8630F7-5DCF-4B2B-8CA7-EBA34CD691F2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2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BC9F0A-A8D0-43F5-9B18-56135DD676B4}" type="slidenum">
              <a:rPr lang="ru-RU" smtClean="0"/>
              <a:pPr>
                <a:spcBef>
                  <a:spcPct val="0"/>
                </a:spcBef>
              </a:pPr>
              <a:t>4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9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02A7DE-BE07-49FA-BD56-DD9F03D42789}" type="slidenum">
              <a:rPr lang="ru-RU" smtClean="0"/>
              <a:pPr>
                <a:spcBef>
                  <a:spcPct val="0"/>
                </a:spcBef>
              </a:pPr>
              <a:t>5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7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956275-30F6-44EC-8D9F-A865BFECDD36}" type="slidenum">
              <a:rPr 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1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68002D-23A9-4D94-A31D-ABDB26E458A9}" type="slidenum">
              <a:rPr 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76E90E-0160-46CA-93FA-D85A091F0171}" type="slidenum">
              <a:rPr 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5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081DC9-9550-4488-88B7-F6CB439613C1}" type="slidenum">
              <a:rPr lang="ru-RU" smtClean="0"/>
              <a:pPr>
                <a:spcBef>
                  <a:spcPct val="0"/>
                </a:spcBef>
              </a:pPr>
              <a:t>12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1B3F9-8BB5-40DB-A3F1-44ABEE4D5DFA}" type="slidenum">
              <a:rPr lang="ru-RU" smtClean="0"/>
              <a:pPr>
                <a:spcBef>
                  <a:spcPct val="0"/>
                </a:spcBef>
              </a:pPr>
              <a:t>13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1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image" Target="../media/image26.jpeg"/><Relationship Id="rId4" Type="http://schemas.openxmlformats.org/officeDocument/2006/relationships/image" Target="../media/image16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564904"/>
            <a:ext cx="7400925" cy="3816424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ля родителей будущих первоклассников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308214"/>
            <a:ext cx="214312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8338" y="2877673"/>
            <a:ext cx="213360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4355976" y="472433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 выдаёт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402302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132856"/>
            <a:ext cx="21621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572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864644"/>
            <a:ext cx="21336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825280" y="3429000"/>
            <a:ext cx="4563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 выдаёт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316929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16216" cy="836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Существуют ли особенности в режиме дня первоклассников?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8964488" cy="496780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Пятидневная учебная неделя. С 8ч.15мин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-Учебная недельная нагрузка  первоклассника не должна превышать  4 уроков в день и 1 день – не более 5 уроков;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-В сентябре в расписании первоклассников  3 традиционных урока, чтобы легче привыкнуть к новому виду деятельности - учебной.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 середине  урока проводятся 1-2 физкультурные  минутки;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5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824"/>
            <a:ext cx="8497192" cy="4608511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endParaRPr lang="ru-RU" kern="0" dirty="0" smtClean="0">
              <a:solidFill>
                <a:srgbClr val="FF0000"/>
              </a:solidFill>
              <a:latin typeface="Arial"/>
            </a:endParaRPr>
          </a:p>
          <a:p>
            <a:pPr marL="0" lvl="0" indent="0" algn="ctr">
              <a:buNone/>
            </a:pPr>
            <a:r>
              <a:rPr lang="ru-RU" kern="0" dirty="0" smtClean="0">
                <a:solidFill>
                  <a:srgbClr val="FF0000"/>
                </a:solidFill>
                <a:latin typeface="Arial"/>
              </a:rPr>
              <a:t>Домашних заданий </a:t>
            </a:r>
            <a:r>
              <a:rPr lang="ru-RU" kern="0" dirty="0">
                <a:solidFill>
                  <a:srgbClr val="FF0000"/>
                </a:solidFill>
                <a:latin typeface="Arial"/>
              </a:rPr>
              <a:t>в 1 классе нет</a:t>
            </a:r>
            <a:r>
              <a:rPr lang="ru-RU" kern="0" dirty="0" smtClean="0">
                <a:solidFill>
                  <a:srgbClr val="FF0000"/>
                </a:solidFill>
                <a:latin typeface="Arial"/>
              </a:rPr>
              <a:t>.</a:t>
            </a:r>
          </a:p>
          <a:p>
            <a:pPr marL="0" lvl="0" indent="0" algn="ctr">
              <a:buNone/>
            </a:pPr>
            <a:r>
              <a:rPr lang="ru-RU" kern="0" dirty="0" smtClean="0">
                <a:solidFill>
                  <a:srgbClr val="FF0000"/>
                </a:solidFill>
                <a:latin typeface="Arial"/>
              </a:rPr>
              <a:t>НО…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23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-315416"/>
            <a:ext cx="6696744" cy="12961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«Правильный» портфель»</a:t>
            </a:r>
          </a:p>
        </p:txBody>
      </p:sp>
      <p:pic>
        <p:nvPicPr>
          <p:cNvPr id="38915" name="Picture 4" descr="ноябрь-2003 0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078192"/>
            <a:ext cx="3528069" cy="2646412"/>
          </a:xfrm>
          <a:noFill/>
        </p:spPr>
      </p:pic>
      <p:pic>
        <p:nvPicPr>
          <p:cNvPr id="38916" name="Picture 3" descr="ноябрь-2003 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73" y="2060848"/>
            <a:ext cx="3127500" cy="25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69160"/>
            <a:ext cx="8604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Вес ранца без учебников не более 700 г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Ранец должен иметь широкие лямки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(4-4,5 см)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51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87"/>
            <a:ext cx="6995120" cy="7604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/>
                </a:solidFill>
              </a:rPr>
              <a:t>Что у нас в портфелях?</a:t>
            </a:r>
          </a:p>
        </p:txBody>
      </p:sp>
      <p:pic>
        <p:nvPicPr>
          <p:cNvPr id="17411" name="Picture 4" descr="ноябрь-2003 0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221163"/>
            <a:ext cx="4092575" cy="2078037"/>
          </a:xfr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844825"/>
            <a:ext cx="168358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1810773" cy="242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776" y="4186771"/>
            <a:ext cx="1869449" cy="246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890" y="4329288"/>
            <a:ext cx="1844838" cy="242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65597"/>
            <a:ext cx="1691680" cy="237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03939" y="1844825"/>
            <a:ext cx="1687668" cy="218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6408" y="1883348"/>
            <a:ext cx="1476831" cy="210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7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72816"/>
            <a:ext cx="86860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u="sng" dirty="0" smtClean="0">
                <a:solidFill>
                  <a:prstClr val="black"/>
                </a:solidFill>
                <a:latin typeface="Calibri"/>
              </a:rPr>
              <a:t>Для уроков технологии и изо: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Пластилин (Гамма или Луч)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Дощечка для лепки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Цветная бумага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Цветной картон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Бумажные салфетки(пачку)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Клей карандаш, клей ПВА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Ножницы большие с закруглёнными концами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Бумага для рисования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Акварель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Кисти</a:t>
            </a:r>
            <a:endParaRPr lang="ru-RU" sz="28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5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ИЗО</a:t>
            </a:r>
            <a:endParaRPr lang="ru-RU" dirty="0"/>
          </a:p>
        </p:txBody>
      </p:sp>
      <p:pic>
        <p:nvPicPr>
          <p:cNvPr id="4" name="Picture 4" descr="http://meta76.ru/images/product_images/4993_lr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97" r="13594"/>
          <a:stretch>
            <a:fillRect/>
          </a:stretch>
        </p:blipFill>
        <p:spPr bwMode="auto">
          <a:xfrm>
            <a:off x="323528" y="2276873"/>
            <a:ext cx="1156590" cy="1584175"/>
          </a:xfrm>
          <a:prstGeom prst="rect">
            <a:avLst/>
          </a:prstGeom>
          <a:noFill/>
        </p:spPr>
      </p:pic>
      <p:pic>
        <p:nvPicPr>
          <p:cNvPr id="5" name="Picture 8" descr="Папка для рисования &quot;Маша&quot;, А3, 10 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155" y="2276873"/>
            <a:ext cx="1269380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395536" y="444771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 Бумагу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для рисования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покупаем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в виде отдельных плотных листов в наборах для рисования и черчения обычного размера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А 4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. Альбомы не удобны, а бумага для ксерокса собирает краску на рисунках лужицами.</a:t>
            </a:r>
          </a:p>
        </p:txBody>
      </p:sp>
    </p:spTree>
    <p:extLst>
      <p:ext uri="{BB962C8B-B14F-4D97-AF65-F5344CB8AC3E}">
        <p14:creationId xmlns:p14="http://schemas.microsoft.com/office/powerpoint/2010/main" val="16436242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t="5197" b="6449"/>
          <a:stretch>
            <a:fillRect/>
          </a:stretch>
        </p:blipFill>
        <p:spPr bwMode="auto">
          <a:xfrm>
            <a:off x="1156978" y="2220514"/>
            <a:ext cx="2478918" cy="164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22108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   Любимые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детьми яркие краски «Гуашь» тоже желательно приобрести фирмы «Гамма», «Луч» и не менее 12 цветов. Подпишите коробочку, т.к. краски хранятся в большой коробке вместе у целого класса. Это необходимо, чтобы краски не переворачивались  и не портились.</a:t>
            </a:r>
          </a:p>
        </p:txBody>
      </p:sp>
    </p:spTree>
    <p:extLst>
      <p:ext uri="{BB962C8B-B14F-4D97-AF65-F5344CB8AC3E}">
        <p14:creationId xmlns:p14="http://schemas.microsoft.com/office/powerpoint/2010/main" val="34117154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t="22409" b="22158"/>
          <a:stretch>
            <a:fillRect/>
          </a:stretch>
        </p:blipFill>
        <p:spPr bwMode="auto">
          <a:xfrm>
            <a:off x="534093" y="2184719"/>
            <a:ext cx="3029795" cy="12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42900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  Кисти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покупаем беличьи №2 и 5. Кисточки должны быть аккуратными, ярко чёрными. Нижняя кисточка тоже беличья, но она очень не удобная, т.к. сделана из хвоста белки. Её волоски похожи на </a:t>
            </a:r>
            <a:r>
              <a:rPr lang="ru-RU" sz="2800" b="1" dirty="0" err="1">
                <a:solidFill>
                  <a:prstClr val="black"/>
                </a:solidFill>
                <a:latin typeface="Calibri"/>
              </a:rPr>
              <a:t>мелированные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неопрятные волосы. Такие кисти нашим малышам на  подходят. </a:t>
            </a:r>
          </a:p>
        </p:txBody>
      </p:sp>
    </p:spTree>
    <p:extLst>
      <p:ext uri="{BB962C8B-B14F-4D97-AF65-F5344CB8AC3E}">
        <p14:creationId xmlns:p14="http://schemas.microsoft.com/office/powerpoint/2010/main" val="26688462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728"/>
            <a:ext cx="5554960" cy="76470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Школьная форма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849291"/>
          </a:xfrm>
        </p:spPr>
        <p:txBody>
          <a:bodyPr/>
          <a:lstStyle/>
          <a:p>
            <a:r>
              <a:rPr lang="ru-RU" sz="3600" b="1" dirty="0" smtClean="0"/>
              <a:t>Сарафан, блузка или юбка и жилет (девочкам)</a:t>
            </a:r>
          </a:p>
          <a:p>
            <a:r>
              <a:rPr lang="ru-RU" sz="3600" b="1" dirty="0" smtClean="0"/>
              <a:t>Рубашка, водолазка, жилет, брюки (мальчикам)</a:t>
            </a:r>
          </a:p>
        </p:txBody>
      </p:sp>
      <p:pic>
        <p:nvPicPr>
          <p:cNvPr id="4" name="Picture 19" descr="C:\Users\Верунчик\Pictures\фотокласс\класс6.jpg"/>
          <p:cNvPicPr>
            <a:picLocks noChangeAspect="1" noChangeArrowheads="1"/>
          </p:cNvPicPr>
          <p:nvPr/>
        </p:nvPicPr>
        <p:blipFill>
          <a:blip r:embed="rId3"/>
          <a:srcRect l="16143" t="4967" r="30132" b="3973"/>
          <a:stretch>
            <a:fillRect/>
          </a:stretch>
        </p:blipFill>
        <p:spPr bwMode="auto">
          <a:xfrm>
            <a:off x="5940152" y="4221087"/>
            <a:ext cx="2455285" cy="227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86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090172"/>
            <a:ext cx="540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i="1" dirty="0">
                <a:solidFill>
                  <a:prstClr val="black"/>
                </a:solidFill>
                <a:latin typeface="Calibri"/>
              </a:rPr>
              <a:t>Что положить в пенал?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2 остро заточенных карандаша,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набор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гелевых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ручек.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Набор цветных карандашей.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Линейку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не более 20 см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Ластик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Точилку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для карандашей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И БОЛЬШЕ НИЧЕГО!!!!</a:t>
            </a:r>
          </a:p>
        </p:txBody>
      </p:sp>
      <p:pic>
        <p:nvPicPr>
          <p:cNvPr id="5" name="Picture 11" descr="http://www.alekc.ru/image/catalog/l54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" r="1428" b="17499"/>
          <a:stretch>
            <a:fillRect/>
          </a:stretch>
        </p:blipFill>
        <p:spPr bwMode="auto">
          <a:xfrm flipH="1">
            <a:off x="6215070" y="4241372"/>
            <a:ext cx="2317370" cy="1511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6118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499176" cy="86409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к школьной обуви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задник с мягким верхом и закрытый носок;</a:t>
            </a:r>
          </a:p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застежка: пряжка или «липучка»;</a:t>
            </a:r>
          </a:p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супинаторы;</a:t>
            </a:r>
          </a:p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нескользящая подошва;</a:t>
            </a:r>
          </a:p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Воздухопроницаемость.</a:t>
            </a:r>
          </a:p>
          <a:p>
            <a:pPr eaLnBrk="1" hangingPunct="1">
              <a:defRPr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89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71400"/>
            <a:ext cx="6408712" cy="8640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к школьной обуви:</a:t>
            </a:r>
          </a:p>
        </p:txBody>
      </p:sp>
      <p:pic>
        <p:nvPicPr>
          <p:cNvPr id="47107" name="Picture 4" descr="ботм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9544" y="1906749"/>
            <a:ext cx="3455987" cy="2273300"/>
          </a:xfrm>
          <a:noFill/>
        </p:spPr>
      </p:pic>
      <p:pic>
        <p:nvPicPr>
          <p:cNvPr id="47108" name="Picture 5" descr="б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1751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меш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94265"/>
            <a:ext cx="30956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4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8640" y="-315416"/>
            <a:ext cx="8136904" cy="14401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Физкультурная форма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389119" cy="479715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спортивного зала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футболка белого цвета, шорты чёрного цвета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носки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спортивная обувь (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кеды,полукеды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Классное руководство\1 а\DSCN2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3" r="35885" b="8359"/>
          <a:stretch/>
        </p:blipFill>
        <p:spPr bwMode="auto">
          <a:xfrm>
            <a:off x="2699792" y="3933056"/>
            <a:ext cx="343995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2420888"/>
            <a:ext cx="86764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ru-RU" sz="4000" b="1" smtClean="0">
                <a:solidFill>
                  <a:srgbClr val="C00000"/>
                </a:solidFill>
              </a:rPr>
              <a:t>Учебники </a:t>
            </a:r>
            <a:endParaRPr lang="ru-RU" sz="4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4000" b="1" dirty="0">
                <a:solidFill>
                  <a:srgbClr val="C00000"/>
                </a:solidFill>
              </a:rPr>
              <a:t>для учащихся 1 класса </a:t>
            </a:r>
          </a:p>
          <a:p>
            <a:pPr algn="ctr" eaLnBrk="1" hangingPunct="1"/>
            <a:r>
              <a:rPr lang="ru-RU" sz="4000" b="1" dirty="0">
                <a:solidFill>
                  <a:srgbClr val="C00000"/>
                </a:solidFill>
              </a:rPr>
              <a:t>по стандартам второго поколения </a:t>
            </a:r>
          </a:p>
          <a:p>
            <a:pPr algn="ctr" eaLnBrk="1" hangingPunct="1"/>
            <a:r>
              <a:rPr lang="ru-RU" sz="4000" b="1" dirty="0">
                <a:solidFill>
                  <a:srgbClr val="C00000"/>
                </a:solidFill>
              </a:rPr>
              <a:t> Программа «Школа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97423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0282" y="1858565"/>
            <a:ext cx="1463675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722" y="2449117"/>
            <a:ext cx="1500188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069" y="2885281"/>
            <a:ext cx="1476375" cy="209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42938" y="2214563"/>
            <a:ext cx="2095500" cy="2838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9" name="Заголовок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8175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</a:t>
            </a:r>
          </a:p>
        </p:txBody>
      </p:sp>
      <p:sp>
        <p:nvSpPr>
          <p:cNvPr id="3080" name="Содержимое 4"/>
          <p:cNvSpPr>
            <a:spLocks noGrp="1"/>
          </p:cNvSpPr>
          <p:nvPr>
            <p:ph sz="half" idx="2"/>
          </p:nvPr>
        </p:nvSpPr>
        <p:spPr>
          <a:xfrm>
            <a:off x="3225800" y="5572125"/>
            <a:ext cx="5632450" cy="11144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 по обучению грамоте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приобретают самостоятельно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214313" y="5643563"/>
            <a:ext cx="3011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выдаёт </a:t>
            </a:r>
          </a:p>
          <a:p>
            <a:pPr algn="ctr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1357313"/>
            <a:ext cx="21526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30751" y="3066256"/>
            <a:ext cx="1457325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968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827584" y="5016686"/>
            <a:ext cx="63367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чебник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выдаёт </a:t>
            </a:r>
          </a:p>
          <a:p>
            <a:pPr algn="ctr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</a:t>
            </a: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81596"/>
            <a:ext cx="2120647" cy="28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060848"/>
            <a:ext cx="21336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42875" y="5286375"/>
            <a:ext cx="301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  <a:p>
            <a:pPr algn="ctr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выдаёт </a:t>
            </a:r>
          </a:p>
          <a:p>
            <a:pPr algn="ctr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7563" y="2509837"/>
            <a:ext cx="21336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0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3131</TotalTime>
  <Words>455</Words>
  <Application>Microsoft Office PowerPoint</Application>
  <PresentationFormat>Экран (4:3)</PresentationFormat>
  <Paragraphs>92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 </vt:lpstr>
      <vt:lpstr>Школьная форма</vt:lpstr>
      <vt:lpstr>Требования к школьной обуви</vt:lpstr>
      <vt:lpstr>Требования к школьной обуви:</vt:lpstr>
      <vt:lpstr>Физкультурная форма</vt:lpstr>
      <vt:lpstr>Презентация PowerPoint</vt:lpstr>
      <vt:lpstr>Обучение грамоте</vt:lpstr>
      <vt:lpstr>Русский язык</vt:lpstr>
      <vt:lpstr>Литературное чтение</vt:lpstr>
      <vt:lpstr>Математика</vt:lpstr>
      <vt:lpstr>Окружающий мир</vt:lpstr>
      <vt:lpstr>Существуют ли особенности в режиме дня первоклассников?</vt:lpstr>
      <vt:lpstr>Презентация PowerPoint</vt:lpstr>
      <vt:lpstr>«Правильный» портфель»</vt:lpstr>
      <vt:lpstr>Что у нас в портфелях?</vt:lpstr>
      <vt:lpstr>Презентация PowerPoint</vt:lpstr>
      <vt:lpstr>ИЗО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Ольга</dc:creator>
  <cp:lastModifiedBy>user</cp:lastModifiedBy>
  <cp:revision>105</cp:revision>
  <dcterms:created xsi:type="dcterms:W3CDTF">2013-09-23T16:35:27Z</dcterms:created>
  <dcterms:modified xsi:type="dcterms:W3CDTF">2009-01-01T16:02:56Z</dcterms:modified>
</cp:coreProperties>
</file>