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notesSlides/notesSlide2.xml" ContentType="application/vnd.openxmlformats-officedocument.presentationml.notesSlide+xml"/>
  <Override PartName="/ppt/diagrams/drawing2.xml" ContentType="application/vnd.ms-office.drawingml.diagramDrawing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notesSlides/notesSlide4.xml" ContentType="application/vnd.openxmlformats-officedocument.presentationml.notesSlide+xml"/>
  <Override PartName="/ppt/diagrams/colors3.xml" ContentType="application/vnd.openxmlformats-officedocument.drawingml.diagramColors+xml"/>
  <Override PartName="/ppt/notesSlides/notesSlide5.xml" ContentType="application/vnd.openxmlformats-officedocument.presentationml.notesSlid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  <Override PartName="/ppt/notesSlides/notesSlide3.xml" ContentType="application/vnd.openxmlformats-officedocument.presentationml.notesSlide+xml"/>
  <Override PartName="/ppt/diagrams/drawing3.xml" ContentType="application/vnd.ms-office.drawingml.diagramDrawing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diagrams/layout4.xml" ContentType="application/vnd.openxmlformats-officedocument.drawingml.diagramLayout+xml"/>
  <Override PartName="/ppt/slideLayouts/slideLayout10.xml" ContentType="application/vnd.openxmlformats-officedocument.presentationml.slideLayout+xml"/>
  <Default Extension="gif" ContentType="image/gif"/>
  <Override PartName="/ppt/diagrams/layout2.xml" ContentType="application/vnd.openxmlformats-officedocument.drawingml.diagram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258" r:id="rId2"/>
    <p:sldId id="256" r:id="rId3"/>
    <p:sldId id="296" r:id="rId4"/>
    <p:sldId id="266" r:id="rId5"/>
    <p:sldId id="267" r:id="rId6"/>
    <p:sldId id="268" r:id="rId7"/>
    <p:sldId id="269" r:id="rId8"/>
    <p:sldId id="270" r:id="rId9"/>
    <p:sldId id="277" r:id="rId10"/>
    <p:sldId id="278" r:id="rId11"/>
    <p:sldId id="283" r:id="rId12"/>
    <p:sldId id="284" r:id="rId13"/>
    <p:sldId id="300" r:id="rId14"/>
    <p:sldId id="286" r:id="rId15"/>
    <p:sldId id="297" r:id="rId16"/>
    <p:sldId id="293" r:id="rId17"/>
    <p:sldId id="287" r:id="rId18"/>
    <p:sldId id="291" r:id="rId19"/>
    <p:sldId id="301" r:id="rId20"/>
    <p:sldId id="302" r:id="rId21"/>
    <p:sldId id="274" r:id="rId22"/>
    <p:sldId id="292" r:id="rId23"/>
    <p:sldId id="304" r:id="rId24"/>
    <p:sldId id="298" r:id="rId25"/>
    <p:sldId id="294" r:id="rId26"/>
    <p:sldId id="306" r:id="rId27"/>
  </p:sldIdLst>
  <p:sldSz cx="9144000" cy="6858000" type="screen4x3"/>
  <p:notesSz cx="6858000" cy="9945688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85981" autoAdjust="0"/>
  </p:normalViewPr>
  <p:slideViewPr>
    <p:cSldViewPr>
      <p:cViewPr varScale="1">
        <p:scale>
          <a:sx n="56" d="100"/>
          <a:sy n="56" d="100"/>
        </p:scale>
        <p:origin x="-1692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162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image" Target="../media/image10.jpeg"/></Relationships>
</file>

<file path=ppt/diagrams/_rels/data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image" Target="../media/image21.jpe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image" Target="../media/image10.jpeg"/></Relationships>
</file>

<file path=ppt/diagrams/_rels/drawing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image" Target="../media/image21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2F7C7D6-2FE4-4BBD-A4A4-5052D9DAF3B9}" type="doc">
      <dgm:prSet loTypeId="urn:microsoft.com/office/officeart/2009/3/layout/DescendingProcess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CB7C96B-8A01-4E0E-8A74-699A3F6B8F6C}">
      <dgm:prSet phldrT="[Текст]" phldr="1"/>
      <dgm:spPr/>
      <dgm:t>
        <a:bodyPr/>
        <a:lstStyle/>
        <a:p>
          <a:endParaRPr lang="ru-RU" dirty="0"/>
        </a:p>
      </dgm:t>
    </dgm:pt>
    <dgm:pt modelId="{18CFB3A1-A61B-4018-9074-76A3C5539D18}" type="sibTrans" cxnId="{68AFB667-280E-43ED-9D1C-CABD212DD322}">
      <dgm:prSet/>
      <dgm:spPr/>
      <dgm:t>
        <a:bodyPr/>
        <a:lstStyle/>
        <a:p>
          <a:endParaRPr lang="ru-RU"/>
        </a:p>
      </dgm:t>
    </dgm:pt>
    <dgm:pt modelId="{98F54733-0DA6-44A6-BF6D-C85DD6426A69}" type="parTrans" cxnId="{68AFB667-280E-43ED-9D1C-CABD212DD322}">
      <dgm:prSet/>
      <dgm:spPr/>
      <dgm:t>
        <a:bodyPr/>
        <a:lstStyle/>
        <a:p>
          <a:endParaRPr lang="ru-RU"/>
        </a:p>
      </dgm:t>
    </dgm:pt>
    <dgm:pt modelId="{15BC6D1A-8516-4EEF-8AEA-2832032400B3}" type="pres">
      <dgm:prSet presAssocID="{B2F7C7D6-2FE4-4BBD-A4A4-5052D9DAF3B9}" presName="Name0" presStyleCnt="0">
        <dgm:presLayoutVars>
          <dgm:chMax val="7"/>
          <dgm:chPref val="5"/>
        </dgm:presLayoutVars>
      </dgm:prSet>
      <dgm:spPr/>
      <dgm:t>
        <a:bodyPr/>
        <a:lstStyle/>
        <a:p>
          <a:endParaRPr lang="ru-RU"/>
        </a:p>
      </dgm:t>
    </dgm:pt>
    <dgm:pt modelId="{025CB4AE-4345-453D-9E9F-76E2B6A630A9}" type="pres">
      <dgm:prSet presAssocID="{B2F7C7D6-2FE4-4BBD-A4A4-5052D9DAF3B9}" presName="arrowNode" presStyleLbl="node1" presStyleIdx="0" presStyleCnt="1" custAng="6102525" custLinFactNeighborX="31335" custLinFactNeighborY="-4749"/>
      <dgm:spPr/>
    </dgm:pt>
    <dgm:pt modelId="{D5162137-FE2B-4C06-89DE-EDC595EA5EDF}" type="pres">
      <dgm:prSet presAssocID="{0CB7C96B-8A01-4E0E-8A74-699A3F6B8F6C}" presName="txNode1" presStyleLbl="revTx" presStyleIdx="0" presStyleCnt="1" custFlipHor="1" custScaleX="1810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BDB134D-80EE-4D48-9EE7-054EFB9AB543}" type="presOf" srcId="{B2F7C7D6-2FE4-4BBD-A4A4-5052D9DAF3B9}" destId="{15BC6D1A-8516-4EEF-8AEA-2832032400B3}" srcOrd="0" destOrd="0" presId="urn:microsoft.com/office/officeart/2009/3/layout/DescendingProcess"/>
    <dgm:cxn modelId="{76464CD2-4650-4A24-8C33-E71C3AF6A675}" type="presOf" srcId="{0CB7C96B-8A01-4E0E-8A74-699A3F6B8F6C}" destId="{D5162137-FE2B-4C06-89DE-EDC595EA5EDF}" srcOrd="0" destOrd="0" presId="urn:microsoft.com/office/officeart/2009/3/layout/DescendingProcess"/>
    <dgm:cxn modelId="{68AFB667-280E-43ED-9D1C-CABD212DD322}" srcId="{B2F7C7D6-2FE4-4BBD-A4A4-5052D9DAF3B9}" destId="{0CB7C96B-8A01-4E0E-8A74-699A3F6B8F6C}" srcOrd="0" destOrd="0" parTransId="{98F54733-0DA6-44A6-BF6D-C85DD6426A69}" sibTransId="{18CFB3A1-A61B-4018-9074-76A3C5539D18}"/>
    <dgm:cxn modelId="{A9E19395-ED25-44A2-B6CD-FEA680511909}" type="presParOf" srcId="{15BC6D1A-8516-4EEF-8AEA-2832032400B3}" destId="{025CB4AE-4345-453D-9E9F-76E2B6A630A9}" srcOrd="0" destOrd="0" presId="urn:microsoft.com/office/officeart/2009/3/layout/DescendingProcess"/>
    <dgm:cxn modelId="{171A7378-6F3E-49E9-B3BD-087BFF6BD94C}" type="presParOf" srcId="{15BC6D1A-8516-4EEF-8AEA-2832032400B3}" destId="{D5162137-FE2B-4C06-89DE-EDC595EA5EDF}" srcOrd="1" destOrd="0" presId="urn:microsoft.com/office/officeart/2009/3/layout/DescendingProcess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DA78828-1CB9-41CA-956B-49BF7C5C09FB}" type="doc">
      <dgm:prSet loTypeId="urn:microsoft.com/office/officeart/2005/8/layout/vList4#1" loCatId="picture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FD0B008-FB8E-4657-AC72-809D7EF95C0C}">
      <dgm:prSet phldrT="[Текст]"/>
      <dgm:spPr>
        <a:gradFill rotWithShape="0">
          <a:gsLst>
            <a:gs pos="0">
              <a:schemeClr val="accent1">
                <a:lumMod val="50000"/>
              </a:schemeClr>
            </a:gs>
            <a:gs pos="39000">
              <a:schemeClr val="accent1">
                <a:lumMod val="75000"/>
              </a:schemeClr>
            </a:gs>
            <a:gs pos="100000">
              <a:schemeClr val="accent1">
                <a:lumMod val="40000"/>
                <a:lumOff val="60000"/>
              </a:schemeClr>
            </a:gs>
          </a:gsLst>
        </a:gradFill>
      </dgm:spPr>
      <dgm:t>
        <a:bodyPr/>
        <a:lstStyle/>
        <a:p>
          <a:r>
            <a:rPr lang="ru-RU" dirty="0" smtClean="0"/>
            <a:t>В каком направлении происходит развитие личности ученика?</a:t>
          </a:r>
          <a:endParaRPr lang="ru-RU" dirty="0"/>
        </a:p>
      </dgm:t>
    </dgm:pt>
    <dgm:pt modelId="{477B95D7-2C21-4656-9A22-372796759AC4}" type="parTrans" cxnId="{1E73CABE-3E32-4794-BC13-BA58D35E0809}">
      <dgm:prSet/>
      <dgm:spPr/>
      <dgm:t>
        <a:bodyPr/>
        <a:lstStyle/>
        <a:p>
          <a:endParaRPr lang="ru-RU"/>
        </a:p>
      </dgm:t>
    </dgm:pt>
    <dgm:pt modelId="{274AEFEB-26FE-47A6-98BB-6922826DD93F}" type="sibTrans" cxnId="{1E73CABE-3E32-4794-BC13-BA58D35E0809}">
      <dgm:prSet/>
      <dgm:spPr/>
      <dgm:t>
        <a:bodyPr/>
        <a:lstStyle/>
        <a:p>
          <a:endParaRPr lang="ru-RU"/>
        </a:p>
      </dgm:t>
    </dgm:pt>
    <dgm:pt modelId="{02B5DD53-D43A-4D48-BD9F-3277476F6986}">
      <dgm:prSet phldrT="[Текст]"/>
      <dgm:spPr>
        <a:gradFill rotWithShape="0">
          <a:gsLst>
            <a:gs pos="93340">
              <a:schemeClr val="tx2">
                <a:lumMod val="20000"/>
                <a:lumOff val="80000"/>
              </a:schemeClr>
            </a:gs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53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</a:gradFill>
      </dgm:spPr>
      <dgm:t>
        <a:bodyPr/>
        <a:lstStyle/>
        <a:p>
          <a:endParaRPr lang="ru-RU" dirty="0" smtClean="0"/>
        </a:p>
        <a:p>
          <a:r>
            <a:rPr lang="ru-RU" dirty="0" smtClean="0"/>
            <a:t>На какие ценности он ориентируется?</a:t>
          </a:r>
          <a:endParaRPr lang="ru-RU" dirty="0"/>
        </a:p>
      </dgm:t>
    </dgm:pt>
    <dgm:pt modelId="{6A411C44-A6E2-431D-8E8E-841CA05AE8A9}" type="parTrans" cxnId="{584CDEDA-A916-47FA-A864-3D53E81AEC2E}">
      <dgm:prSet/>
      <dgm:spPr/>
      <dgm:t>
        <a:bodyPr/>
        <a:lstStyle/>
        <a:p>
          <a:endParaRPr lang="ru-RU"/>
        </a:p>
      </dgm:t>
    </dgm:pt>
    <dgm:pt modelId="{FAA9BE3A-E25F-4A32-8E62-91A389BBAEF5}" type="sibTrans" cxnId="{584CDEDA-A916-47FA-A864-3D53E81AEC2E}">
      <dgm:prSet/>
      <dgm:spPr/>
      <dgm:t>
        <a:bodyPr/>
        <a:lstStyle/>
        <a:p>
          <a:endParaRPr lang="ru-RU"/>
        </a:p>
      </dgm:t>
    </dgm:pt>
    <dgm:pt modelId="{0B43791E-9964-4157-AAF9-2C8116AF4E45}">
      <dgm:prSet phldrT="[Текст]"/>
      <dgm:spPr>
        <a:gradFill rotWithShape="0">
          <a:gsLst>
            <a:gs pos="0">
              <a:schemeClr val="accent6">
                <a:lumMod val="50000"/>
              </a:schemeClr>
            </a:gs>
            <a:gs pos="47000">
              <a:schemeClr val="accent6">
                <a:lumMod val="75000"/>
              </a:schemeClr>
            </a:gs>
            <a:gs pos="100000">
              <a:schemeClr val="accent6">
                <a:lumMod val="40000"/>
                <a:lumOff val="60000"/>
              </a:schemeClr>
            </a:gs>
          </a:gsLst>
        </a:gradFill>
      </dgm:spPr>
      <dgm:t>
        <a:bodyPr/>
        <a:lstStyle/>
        <a:p>
          <a:r>
            <a:rPr lang="ru-RU" dirty="0" smtClean="0"/>
            <a:t>Какие отношения к окружающему миру, к другим людям, к самому себе складываются у него в процессе воспитания?</a:t>
          </a:r>
          <a:endParaRPr lang="ru-RU" dirty="0"/>
        </a:p>
      </dgm:t>
    </dgm:pt>
    <dgm:pt modelId="{EBF48B58-F310-4524-845C-7FA68CE7EABE}" type="parTrans" cxnId="{A89CA8B4-E1F0-4DAB-985D-22444BB04CB7}">
      <dgm:prSet/>
      <dgm:spPr/>
      <dgm:t>
        <a:bodyPr/>
        <a:lstStyle/>
        <a:p>
          <a:endParaRPr lang="ru-RU"/>
        </a:p>
      </dgm:t>
    </dgm:pt>
    <dgm:pt modelId="{C88322D9-F0FD-4079-B635-0CE352D0AE4F}" type="sibTrans" cxnId="{A89CA8B4-E1F0-4DAB-985D-22444BB04CB7}">
      <dgm:prSet/>
      <dgm:spPr/>
      <dgm:t>
        <a:bodyPr/>
        <a:lstStyle/>
        <a:p>
          <a:endParaRPr lang="ru-RU"/>
        </a:p>
      </dgm:t>
    </dgm:pt>
    <dgm:pt modelId="{18C9252C-F1F7-4C44-909C-F7BC585FD02B}">
      <dgm:prSet phldrT="[Текст]"/>
      <dgm:spPr>
        <a:gradFill rotWithShape="0">
          <a:gsLst>
            <a:gs pos="93340">
              <a:schemeClr val="tx2">
                <a:lumMod val="20000"/>
                <a:lumOff val="80000"/>
              </a:schemeClr>
            </a:gs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53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</a:gradFill>
      </dgm:spPr>
      <dgm:t>
        <a:bodyPr/>
        <a:lstStyle/>
        <a:p>
          <a:endParaRPr lang="ru-RU" dirty="0"/>
        </a:p>
      </dgm:t>
    </dgm:pt>
    <dgm:pt modelId="{D8518DA4-16DE-4B08-93D9-5783DD7F1D6A}" type="parTrans" cxnId="{F168CE01-B080-47BA-9CDD-2E0C3438C6C7}">
      <dgm:prSet/>
      <dgm:spPr/>
      <dgm:t>
        <a:bodyPr/>
        <a:lstStyle/>
        <a:p>
          <a:endParaRPr lang="ru-RU"/>
        </a:p>
      </dgm:t>
    </dgm:pt>
    <dgm:pt modelId="{F21912EF-2279-4A04-83EF-5B0EBFF4C75E}" type="sibTrans" cxnId="{F168CE01-B080-47BA-9CDD-2E0C3438C6C7}">
      <dgm:prSet/>
      <dgm:spPr/>
      <dgm:t>
        <a:bodyPr/>
        <a:lstStyle/>
        <a:p>
          <a:endParaRPr lang="ru-RU"/>
        </a:p>
      </dgm:t>
    </dgm:pt>
    <dgm:pt modelId="{C3C4ADB2-5954-46F3-9403-379A2C48789D}" type="pres">
      <dgm:prSet presAssocID="{5DA78828-1CB9-41CA-956B-49BF7C5C09FB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F8D137B-401B-4174-AC14-A51EDAC449B1}" type="pres">
      <dgm:prSet presAssocID="{9FD0B008-FB8E-4657-AC72-809D7EF95C0C}" presName="comp" presStyleCnt="0"/>
      <dgm:spPr/>
    </dgm:pt>
    <dgm:pt modelId="{3172A808-0AE5-47D6-A7D0-662A75824E1E}" type="pres">
      <dgm:prSet presAssocID="{9FD0B008-FB8E-4657-AC72-809D7EF95C0C}" presName="box" presStyleLbl="node1" presStyleIdx="0" presStyleCnt="3"/>
      <dgm:spPr/>
      <dgm:t>
        <a:bodyPr/>
        <a:lstStyle/>
        <a:p>
          <a:endParaRPr lang="ru-RU"/>
        </a:p>
      </dgm:t>
    </dgm:pt>
    <dgm:pt modelId="{90AEAF7C-4EE3-4C02-8E5C-FE74ED22FE7B}" type="pres">
      <dgm:prSet presAssocID="{9FD0B008-FB8E-4657-AC72-809D7EF95C0C}" presName="img" presStyleLbl="fgImgPlace1" presStyleIdx="0" presStyleCnt="3"/>
      <dgm:spPr>
        <a:blipFill>
          <a:blip xmlns:r="http://schemas.openxmlformats.org/officeDocument/2006/relationships" r:embed="rId1" cstate="print">
            <a:extLst>
              <a:ext uri="{28A0092B-C50C-407E-A947-70E740481C1C}"/>
            </a:extLst>
          </a:blip>
          <a:srcRect/>
          <a:stretch>
            <a:fillRect t="-16000" b="-16000"/>
          </a:stretch>
        </a:blipFill>
      </dgm:spPr>
    </dgm:pt>
    <dgm:pt modelId="{1996359C-9AC8-4FD7-8932-3D543D9947C1}" type="pres">
      <dgm:prSet presAssocID="{9FD0B008-FB8E-4657-AC72-809D7EF95C0C}" presName="text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AB7E28D-58D9-440A-9859-E306AF0A2BCA}" type="pres">
      <dgm:prSet presAssocID="{274AEFEB-26FE-47A6-98BB-6922826DD93F}" presName="spacer" presStyleCnt="0"/>
      <dgm:spPr/>
    </dgm:pt>
    <dgm:pt modelId="{465A0F9B-B8A8-4DFB-81F9-8B368018BF66}" type="pres">
      <dgm:prSet presAssocID="{02B5DD53-D43A-4D48-BD9F-3277476F6986}" presName="comp" presStyleCnt="0"/>
      <dgm:spPr/>
    </dgm:pt>
    <dgm:pt modelId="{F77E4CCB-E2D7-43BB-B168-2241E5D8FD56}" type="pres">
      <dgm:prSet presAssocID="{02B5DD53-D43A-4D48-BD9F-3277476F6986}" presName="box" presStyleLbl="node1" presStyleIdx="1" presStyleCnt="3"/>
      <dgm:spPr/>
      <dgm:t>
        <a:bodyPr/>
        <a:lstStyle/>
        <a:p>
          <a:endParaRPr lang="ru-RU"/>
        </a:p>
      </dgm:t>
    </dgm:pt>
    <dgm:pt modelId="{74448B06-E6B8-4105-B7AB-E6EF08F6E904}" type="pres">
      <dgm:prSet presAssocID="{02B5DD53-D43A-4D48-BD9F-3277476F6986}" presName="img" presStyleLbl="fgImgPlace1" presStyleIdx="1" presStyleCnt="3"/>
      <dgm:spPr>
        <a:blipFill>
          <a:blip xmlns:r="http://schemas.openxmlformats.org/officeDocument/2006/relationships" r:embed="rId2" cstate="print">
            <a:extLst>
              <a:ext uri="{28A0092B-C50C-407E-A947-70E740481C1C}"/>
            </a:extLst>
          </a:blip>
          <a:srcRect/>
          <a:stretch>
            <a:fillRect l="-1000" r="-1000"/>
          </a:stretch>
        </a:blipFill>
      </dgm:spPr>
    </dgm:pt>
    <dgm:pt modelId="{B387AF9B-D71D-4136-8ACC-7BC7B7811197}" type="pres">
      <dgm:prSet presAssocID="{02B5DD53-D43A-4D48-BD9F-3277476F6986}" presName="text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7FF8AFE-DE73-43AF-8E39-D0A6454398E6}" type="pres">
      <dgm:prSet presAssocID="{FAA9BE3A-E25F-4A32-8E62-91A389BBAEF5}" presName="spacer" presStyleCnt="0"/>
      <dgm:spPr/>
    </dgm:pt>
    <dgm:pt modelId="{05C0FD52-C05F-434C-87C2-ED97C2AE794F}" type="pres">
      <dgm:prSet presAssocID="{0B43791E-9964-4157-AAF9-2C8116AF4E45}" presName="comp" presStyleCnt="0"/>
      <dgm:spPr/>
    </dgm:pt>
    <dgm:pt modelId="{17C1A8CF-FDBB-4158-BB28-A87C7BB41E54}" type="pres">
      <dgm:prSet presAssocID="{0B43791E-9964-4157-AAF9-2C8116AF4E45}" presName="box" presStyleLbl="node1" presStyleIdx="2" presStyleCnt="3"/>
      <dgm:spPr/>
      <dgm:t>
        <a:bodyPr/>
        <a:lstStyle/>
        <a:p>
          <a:endParaRPr lang="ru-RU"/>
        </a:p>
      </dgm:t>
    </dgm:pt>
    <dgm:pt modelId="{E6ADC363-F7F7-4D0B-A7FE-4B8FB71B1A21}" type="pres">
      <dgm:prSet presAssocID="{0B43791E-9964-4157-AAF9-2C8116AF4E45}" presName="img" presStyleLbl="fgImgPlace1" presStyleIdx="2" presStyleCnt="3"/>
      <dgm:spPr>
        <a:blipFill>
          <a:blip xmlns:r="http://schemas.openxmlformats.org/officeDocument/2006/relationships" r:embed="rId3" cstate="print">
            <a:extLst>
              <a:ext uri="{28A0092B-C50C-407E-A947-70E740481C1C}"/>
            </a:extLst>
          </a:blip>
          <a:srcRect/>
          <a:stretch>
            <a:fillRect l="-7000" r="-7000"/>
          </a:stretch>
        </a:blipFill>
      </dgm:spPr>
    </dgm:pt>
    <dgm:pt modelId="{548CBC35-8B88-4D0C-9E73-9E512FB01A73}" type="pres">
      <dgm:prSet presAssocID="{0B43791E-9964-4157-AAF9-2C8116AF4E45}" presName="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54F73CA-D8B5-48FF-945F-3A21438BEECA}" type="presOf" srcId="{02B5DD53-D43A-4D48-BD9F-3277476F6986}" destId="{F77E4CCB-E2D7-43BB-B168-2241E5D8FD56}" srcOrd="0" destOrd="0" presId="urn:microsoft.com/office/officeart/2005/8/layout/vList4#1"/>
    <dgm:cxn modelId="{040586BD-0821-48D2-81CC-6369BB4A8286}" type="presOf" srcId="{0B43791E-9964-4157-AAF9-2C8116AF4E45}" destId="{548CBC35-8B88-4D0C-9E73-9E512FB01A73}" srcOrd="1" destOrd="0" presId="urn:microsoft.com/office/officeart/2005/8/layout/vList4#1"/>
    <dgm:cxn modelId="{EFCAFCE7-10EC-494D-926B-B4D193EEB560}" type="presOf" srcId="{18C9252C-F1F7-4C44-909C-F7BC585FD02B}" destId="{B387AF9B-D71D-4136-8ACC-7BC7B7811197}" srcOrd="1" destOrd="1" presId="urn:microsoft.com/office/officeart/2005/8/layout/vList4#1"/>
    <dgm:cxn modelId="{1E73CABE-3E32-4794-BC13-BA58D35E0809}" srcId="{5DA78828-1CB9-41CA-956B-49BF7C5C09FB}" destId="{9FD0B008-FB8E-4657-AC72-809D7EF95C0C}" srcOrd="0" destOrd="0" parTransId="{477B95D7-2C21-4656-9A22-372796759AC4}" sibTransId="{274AEFEB-26FE-47A6-98BB-6922826DD93F}"/>
    <dgm:cxn modelId="{7E60F97F-1F10-48E2-869B-F1280BD5B1F4}" type="presOf" srcId="{02B5DD53-D43A-4D48-BD9F-3277476F6986}" destId="{B387AF9B-D71D-4136-8ACC-7BC7B7811197}" srcOrd="1" destOrd="0" presId="urn:microsoft.com/office/officeart/2005/8/layout/vList4#1"/>
    <dgm:cxn modelId="{584CDEDA-A916-47FA-A864-3D53E81AEC2E}" srcId="{5DA78828-1CB9-41CA-956B-49BF7C5C09FB}" destId="{02B5DD53-D43A-4D48-BD9F-3277476F6986}" srcOrd="1" destOrd="0" parTransId="{6A411C44-A6E2-431D-8E8E-841CA05AE8A9}" sibTransId="{FAA9BE3A-E25F-4A32-8E62-91A389BBAEF5}"/>
    <dgm:cxn modelId="{627BC4D5-5355-40B5-8B92-8B2640455E34}" type="presOf" srcId="{5DA78828-1CB9-41CA-956B-49BF7C5C09FB}" destId="{C3C4ADB2-5954-46F3-9403-379A2C48789D}" srcOrd="0" destOrd="0" presId="urn:microsoft.com/office/officeart/2005/8/layout/vList4#1"/>
    <dgm:cxn modelId="{A89CA8B4-E1F0-4DAB-985D-22444BB04CB7}" srcId="{5DA78828-1CB9-41CA-956B-49BF7C5C09FB}" destId="{0B43791E-9964-4157-AAF9-2C8116AF4E45}" srcOrd="2" destOrd="0" parTransId="{EBF48B58-F310-4524-845C-7FA68CE7EABE}" sibTransId="{C88322D9-F0FD-4079-B635-0CE352D0AE4F}"/>
    <dgm:cxn modelId="{62895375-A956-4501-A0B4-4E19A68BE8DE}" type="presOf" srcId="{9FD0B008-FB8E-4657-AC72-809D7EF95C0C}" destId="{3172A808-0AE5-47D6-A7D0-662A75824E1E}" srcOrd="0" destOrd="0" presId="urn:microsoft.com/office/officeart/2005/8/layout/vList4#1"/>
    <dgm:cxn modelId="{34997FFC-901A-4B1E-8C0B-65239C9ACE8C}" type="presOf" srcId="{9FD0B008-FB8E-4657-AC72-809D7EF95C0C}" destId="{1996359C-9AC8-4FD7-8932-3D543D9947C1}" srcOrd="1" destOrd="0" presId="urn:microsoft.com/office/officeart/2005/8/layout/vList4#1"/>
    <dgm:cxn modelId="{71A33E55-7C8F-4584-B089-D9ABC73EFE88}" type="presOf" srcId="{0B43791E-9964-4157-AAF9-2C8116AF4E45}" destId="{17C1A8CF-FDBB-4158-BB28-A87C7BB41E54}" srcOrd="0" destOrd="0" presId="urn:microsoft.com/office/officeart/2005/8/layout/vList4#1"/>
    <dgm:cxn modelId="{633BAA27-F833-4768-8704-BDB05BD6EBC3}" type="presOf" srcId="{18C9252C-F1F7-4C44-909C-F7BC585FD02B}" destId="{F77E4CCB-E2D7-43BB-B168-2241E5D8FD56}" srcOrd="0" destOrd="1" presId="urn:microsoft.com/office/officeart/2005/8/layout/vList4#1"/>
    <dgm:cxn modelId="{F168CE01-B080-47BA-9CDD-2E0C3438C6C7}" srcId="{02B5DD53-D43A-4D48-BD9F-3277476F6986}" destId="{18C9252C-F1F7-4C44-909C-F7BC585FD02B}" srcOrd="0" destOrd="0" parTransId="{D8518DA4-16DE-4B08-93D9-5783DD7F1D6A}" sibTransId="{F21912EF-2279-4A04-83EF-5B0EBFF4C75E}"/>
    <dgm:cxn modelId="{537DD7F6-7FE1-4C95-96A1-E8445747FE8F}" type="presParOf" srcId="{C3C4ADB2-5954-46F3-9403-379A2C48789D}" destId="{AF8D137B-401B-4174-AC14-A51EDAC449B1}" srcOrd="0" destOrd="0" presId="urn:microsoft.com/office/officeart/2005/8/layout/vList4#1"/>
    <dgm:cxn modelId="{0E094832-297C-4D2B-B360-4227B5B393E4}" type="presParOf" srcId="{AF8D137B-401B-4174-AC14-A51EDAC449B1}" destId="{3172A808-0AE5-47D6-A7D0-662A75824E1E}" srcOrd="0" destOrd="0" presId="urn:microsoft.com/office/officeart/2005/8/layout/vList4#1"/>
    <dgm:cxn modelId="{8DB0722D-0ADA-463A-8E3A-E6A936B7723B}" type="presParOf" srcId="{AF8D137B-401B-4174-AC14-A51EDAC449B1}" destId="{90AEAF7C-4EE3-4C02-8E5C-FE74ED22FE7B}" srcOrd="1" destOrd="0" presId="urn:microsoft.com/office/officeart/2005/8/layout/vList4#1"/>
    <dgm:cxn modelId="{2F924480-38D0-485C-AF00-1929E10C2793}" type="presParOf" srcId="{AF8D137B-401B-4174-AC14-A51EDAC449B1}" destId="{1996359C-9AC8-4FD7-8932-3D543D9947C1}" srcOrd="2" destOrd="0" presId="urn:microsoft.com/office/officeart/2005/8/layout/vList4#1"/>
    <dgm:cxn modelId="{671E920D-B7F8-4196-AF4B-99862B289E85}" type="presParOf" srcId="{C3C4ADB2-5954-46F3-9403-379A2C48789D}" destId="{5AB7E28D-58D9-440A-9859-E306AF0A2BCA}" srcOrd="1" destOrd="0" presId="urn:microsoft.com/office/officeart/2005/8/layout/vList4#1"/>
    <dgm:cxn modelId="{A7C06B37-0255-48B6-98D1-AD02E21CA4C4}" type="presParOf" srcId="{C3C4ADB2-5954-46F3-9403-379A2C48789D}" destId="{465A0F9B-B8A8-4DFB-81F9-8B368018BF66}" srcOrd="2" destOrd="0" presId="urn:microsoft.com/office/officeart/2005/8/layout/vList4#1"/>
    <dgm:cxn modelId="{FB905FE1-36CC-4CAD-B97C-05C604D1460C}" type="presParOf" srcId="{465A0F9B-B8A8-4DFB-81F9-8B368018BF66}" destId="{F77E4CCB-E2D7-43BB-B168-2241E5D8FD56}" srcOrd="0" destOrd="0" presId="urn:microsoft.com/office/officeart/2005/8/layout/vList4#1"/>
    <dgm:cxn modelId="{C8B66175-5C38-4424-8A4E-25DC7456F8ED}" type="presParOf" srcId="{465A0F9B-B8A8-4DFB-81F9-8B368018BF66}" destId="{74448B06-E6B8-4105-B7AB-E6EF08F6E904}" srcOrd="1" destOrd="0" presId="urn:microsoft.com/office/officeart/2005/8/layout/vList4#1"/>
    <dgm:cxn modelId="{882BCF38-BB08-4A0E-BEAA-A5FBE0F12139}" type="presParOf" srcId="{465A0F9B-B8A8-4DFB-81F9-8B368018BF66}" destId="{B387AF9B-D71D-4136-8ACC-7BC7B7811197}" srcOrd="2" destOrd="0" presId="urn:microsoft.com/office/officeart/2005/8/layout/vList4#1"/>
    <dgm:cxn modelId="{4A97423B-0166-41B2-9C56-393205334022}" type="presParOf" srcId="{C3C4ADB2-5954-46F3-9403-379A2C48789D}" destId="{57FF8AFE-DE73-43AF-8E39-D0A6454398E6}" srcOrd="3" destOrd="0" presId="urn:microsoft.com/office/officeart/2005/8/layout/vList4#1"/>
    <dgm:cxn modelId="{05922B5C-90BD-4FD6-9645-B66B051B0B3A}" type="presParOf" srcId="{C3C4ADB2-5954-46F3-9403-379A2C48789D}" destId="{05C0FD52-C05F-434C-87C2-ED97C2AE794F}" srcOrd="4" destOrd="0" presId="urn:microsoft.com/office/officeart/2005/8/layout/vList4#1"/>
    <dgm:cxn modelId="{F9D4662C-AA48-44E4-8771-E01BA1580D4F}" type="presParOf" srcId="{05C0FD52-C05F-434C-87C2-ED97C2AE794F}" destId="{17C1A8CF-FDBB-4158-BB28-A87C7BB41E54}" srcOrd="0" destOrd="0" presId="urn:microsoft.com/office/officeart/2005/8/layout/vList4#1"/>
    <dgm:cxn modelId="{CDBEE2FE-8227-477B-9825-5CF001B62775}" type="presParOf" srcId="{05C0FD52-C05F-434C-87C2-ED97C2AE794F}" destId="{E6ADC363-F7F7-4D0B-A7FE-4B8FB71B1A21}" srcOrd="1" destOrd="0" presId="urn:microsoft.com/office/officeart/2005/8/layout/vList4#1"/>
    <dgm:cxn modelId="{211B494F-35A0-4062-931D-AA0E2D670D51}" type="presParOf" srcId="{05C0FD52-C05F-434C-87C2-ED97C2AE794F}" destId="{548CBC35-8B88-4D0C-9E73-9E512FB01A73}" srcOrd="2" destOrd="0" presId="urn:microsoft.com/office/officeart/2005/8/layout/vList4#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6CEC8093-6323-481A-8F96-5BD03FAAA713}" type="doc">
      <dgm:prSet loTypeId="urn:microsoft.com/office/officeart/2005/8/layout/vList2" loCatId="list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AAEC94D-B378-4423-AB9D-6889CAA364A3}">
      <dgm:prSet phldrT="[Текст]" custT="1"/>
      <dgm:spPr/>
      <dgm:t>
        <a:bodyPr/>
        <a:lstStyle/>
        <a:p>
          <a:r>
            <a:rPr lang="ru-RU" sz="3200" b="1" dirty="0" smtClean="0"/>
            <a:t>Уровень развития детского коллектива</a:t>
          </a:r>
          <a:endParaRPr lang="ru-RU" sz="3200" b="1" dirty="0"/>
        </a:p>
      </dgm:t>
    </dgm:pt>
    <dgm:pt modelId="{3B15F24B-450D-4C45-B2CE-38F5B9FBA50B}" type="parTrans" cxnId="{3B04F06C-D72C-43E0-9AD3-307F77AA44D3}">
      <dgm:prSet/>
      <dgm:spPr/>
      <dgm:t>
        <a:bodyPr/>
        <a:lstStyle/>
        <a:p>
          <a:endParaRPr lang="ru-RU"/>
        </a:p>
      </dgm:t>
    </dgm:pt>
    <dgm:pt modelId="{F19675E1-FDA1-4049-A503-93DB403E4AAD}" type="sibTrans" cxnId="{3B04F06C-D72C-43E0-9AD3-307F77AA44D3}">
      <dgm:prSet/>
      <dgm:spPr/>
      <dgm:t>
        <a:bodyPr/>
        <a:lstStyle/>
        <a:p>
          <a:endParaRPr lang="ru-RU"/>
        </a:p>
      </dgm:t>
    </dgm:pt>
    <dgm:pt modelId="{2F7A5DEF-51DB-4922-BA00-1C44B67F6D68}">
      <dgm:prSet phldrT="[Текст]" phldr="1"/>
      <dgm:spPr/>
      <dgm:t>
        <a:bodyPr/>
        <a:lstStyle/>
        <a:p>
          <a:endParaRPr lang="ru-RU" dirty="0"/>
        </a:p>
      </dgm:t>
    </dgm:pt>
    <dgm:pt modelId="{D4BDD933-58BA-4E29-B559-BAE5BE8DB00E}" type="parTrans" cxnId="{3BA00258-3509-4141-9023-5C12D82849DC}">
      <dgm:prSet/>
      <dgm:spPr/>
      <dgm:t>
        <a:bodyPr/>
        <a:lstStyle/>
        <a:p>
          <a:endParaRPr lang="ru-RU"/>
        </a:p>
      </dgm:t>
    </dgm:pt>
    <dgm:pt modelId="{798C5873-2CDD-4F4E-8B47-A0BA2090674F}" type="sibTrans" cxnId="{3BA00258-3509-4141-9023-5C12D82849DC}">
      <dgm:prSet/>
      <dgm:spPr/>
      <dgm:t>
        <a:bodyPr/>
        <a:lstStyle/>
        <a:p>
          <a:endParaRPr lang="ru-RU"/>
        </a:p>
      </dgm:t>
    </dgm:pt>
    <dgm:pt modelId="{11702268-1DEA-406C-B3B4-DC9F45B041CE}">
      <dgm:prSet phldrT="[Текст]" custT="1"/>
      <dgm:spPr>
        <a:gradFill rotWithShape="0">
          <a:gsLst>
            <a:gs pos="0">
              <a:schemeClr val="accent6">
                <a:lumMod val="50000"/>
              </a:schemeClr>
            </a:gs>
            <a:gs pos="60000">
              <a:schemeClr val="accent6">
                <a:lumMod val="75000"/>
              </a:schemeClr>
            </a:gs>
            <a:gs pos="100000">
              <a:schemeClr val="accent6">
                <a:lumMod val="40000"/>
                <a:lumOff val="60000"/>
              </a:schemeClr>
            </a:gs>
          </a:gsLst>
        </a:gradFill>
      </dgm:spPr>
      <dgm:t>
        <a:bodyPr/>
        <a:lstStyle/>
        <a:p>
          <a:r>
            <a:rPr lang="ru-RU" sz="2800" b="1" dirty="0" smtClean="0"/>
            <a:t>Характер взаимоотношений школьников </a:t>
          </a:r>
        </a:p>
        <a:p>
          <a:r>
            <a:rPr lang="ru-RU" sz="2800" b="1" dirty="0" smtClean="0"/>
            <a:t>в детском коллективе</a:t>
          </a:r>
          <a:endParaRPr lang="ru-RU" sz="2800" b="1" dirty="0"/>
        </a:p>
      </dgm:t>
    </dgm:pt>
    <dgm:pt modelId="{5F7F83E1-B0A6-4C18-9D45-90F290E90146}" type="parTrans" cxnId="{F41070A9-AC8C-491C-B5D5-9211A2EAED5B}">
      <dgm:prSet/>
      <dgm:spPr/>
      <dgm:t>
        <a:bodyPr/>
        <a:lstStyle/>
        <a:p>
          <a:endParaRPr lang="ru-RU"/>
        </a:p>
      </dgm:t>
    </dgm:pt>
    <dgm:pt modelId="{E7B44A7D-FF76-4CA8-9F53-4E2443FF0D36}" type="sibTrans" cxnId="{F41070A9-AC8C-491C-B5D5-9211A2EAED5B}">
      <dgm:prSet/>
      <dgm:spPr/>
      <dgm:t>
        <a:bodyPr/>
        <a:lstStyle/>
        <a:p>
          <a:endParaRPr lang="ru-RU"/>
        </a:p>
      </dgm:t>
    </dgm:pt>
    <dgm:pt modelId="{9C15035A-A79A-4A5C-B5F8-662C9B4E3590}">
      <dgm:prSet phldrT="[Текст]" phldr="1"/>
      <dgm:spPr/>
      <dgm:t>
        <a:bodyPr/>
        <a:lstStyle/>
        <a:p>
          <a:endParaRPr lang="ru-RU" dirty="0"/>
        </a:p>
      </dgm:t>
    </dgm:pt>
    <dgm:pt modelId="{09F89EF8-1446-4523-97A1-71621E72BAD3}" type="parTrans" cxnId="{7B60F0E9-700B-4ED3-B20F-B6B94B65801D}">
      <dgm:prSet/>
      <dgm:spPr/>
      <dgm:t>
        <a:bodyPr/>
        <a:lstStyle/>
        <a:p>
          <a:endParaRPr lang="ru-RU"/>
        </a:p>
      </dgm:t>
    </dgm:pt>
    <dgm:pt modelId="{585BAADB-5E38-424D-BD03-B4F57E4F2D31}" type="sibTrans" cxnId="{7B60F0E9-700B-4ED3-B20F-B6B94B65801D}">
      <dgm:prSet/>
      <dgm:spPr/>
      <dgm:t>
        <a:bodyPr/>
        <a:lstStyle/>
        <a:p>
          <a:endParaRPr lang="ru-RU"/>
        </a:p>
      </dgm:t>
    </dgm:pt>
    <dgm:pt modelId="{215D213A-F7C2-4011-B447-089E8278C02B}" type="pres">
      <dgm:prSet presAssocID="{6CEC8093-6323-481A-8F96-5BD03FAAA713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C2BE0F4-3ACE-4479-943B-E0BAF491BBB5}" type="pres">
      <dgm:prSet presAssocID="{DAAEC94D-B378-4423-AB9D-6889CAA364A3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788A4CF-85B3-4B72-A262-3CC7F599650A}" type="pres">
      <dgm:prSet presAssocID="{DAAEC94D-B378-4423-AB9D-6889CAA364A3}" presName="childText" presStyleLbl="revTx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7D57FD4-497A-46C5-8133-A3F2BD963C87}" type="pres">
      <dgm:prSet presAssocID="{11702268-1DEA-406C-B3B4-DC9F45B041CE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F4F54D6-5DE3-4455-A005-BCA922F61245}" type="pres">
      <dgm:prSet presAssocID="{11702268-1DEA-406C-B3B4-DC9F45B041CE}" presName="childText" presStyleLbl="revTx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CEA439A-6484-412C-B267-ECB53675D96F}" type="presOf" srcId="{DAAEC94D-B378-4423-AB9D-6889CAA364A3}" destId="{1C2BE0F4-3ACE-4479-943B-E0BAF491BBB5}" srcOrd="0" destOrd="0" presId="urn:microsoft.com/office/officeart/2005/8/layout/vList2"/>
    <dgm:cxn modelId="{7B60F0E9-700B-4ED3-B20F-B6B94B65801D}" srcId="{11702268-1DEA-406C-B3B4-DC9F45B041CE}" destId="{9C15035A-A79A-4A5C-B5F8-662C9B4E3590}" srcOrd="0" destOrd="0" parTransId="{09F89EF8-1446-4523-97A1-71621E72BAD3}" sibTransId="{585BAADB-5E38-424D-BD03-B4F57E4F2D31}"/>
    <dgm:cxn modelId="{F41070A9-AC8C-491C-B5D5-9211A2EAED5B}" srcId="{6CEC8093-6323-481A-8F96-5BD03FAAA713}" destId="{11702268-1DEA-406C-B3B4-DC9F45B041CE}" srcOrd="1" destOrd="0" parTransId="{5F7F83E1-B0A6-4C18-9D45-90F290E90146}" sibTransId="{E7B44A7D-FF76-4CA8-9F53-4E2443FF0D36}"/>
    <dgm:cxn modelId="{CFDAB051-C9B4-4F08-AE51-50B952327265}" type="presOf" srcId="{6CEC8093-6323-481A-8F96-5BD03FAAA713}" destId="{215D213A-F7C2-4011-B447-089E8278C02B}" srcOrd="0" destOrd="0" presId="urn:microsoft.com/office/officeart/2005/8/layout/vList2"/>
    <dgm:cxn modelId="{3B04F06C-D72C-43E0-9AD3-307F77AA44D3}" srcId="{6CEC8093-6323-481A-8F96-5BD03FAAA713}" destId="{DAAEC94D-B378-4423-AB9D-6889CAA364A3}" srcOrd="0" destOrd="0" parTransId="{3B15F24B-450D-4C45-B2CE-38F5B9FBA50B}" sibTransId="{F19675E1-FDA1-4049-A503-93DB403E4AAD}"/>
    <dgm:cxn modelId="{C9E9AC79-E67C-4197-8A07-EE70756345EB}" type="presOf" srcId="{2F7A5DEF-51DB-4922-BA00-1C44B67F6D68}" destId="{9788A4CF-85B3-4B72-A262-3CC7F599650A}" srcOrd="0" destOrd="0" presId="urn:microsoft.com/office/officeart/2005/8/layout/vList2"/>
    <dgm:cxn modelId="{11DCA26C-EE6C-4D4D-8F2C-794664E0F331}" type="presOf" srcId="{11702268-1DEA-406C-B3B4-DC9F45B041CE}" destId="{87D57FD4-497A-46C5-8133-A3F2BD963C87}" srcOrd="0" destOrd="0" presId="urn:microsoft.com/office/officeart/2005/8/layout/vList2"/>
    <dgm:cxn modelId="{DCB9E1E4-9D04-490D-810A-1628DD8C9FE1}" type="presOf" srcId="{9C15035A-A79A-4A5C-B5F8-662C9B4E3590}" destId="{6F4F54D6-5DE3-4455-A005-BCA922F61245}" srcOrd="0" destOrd="0" presId="urn:microsoft.com/office/officeart/2005/8/layout/vList2"/>
    <dgm:cxn modelId="{3BA00258-3509-4141-9023-5C12D82849DC}" srcId="{DAAEC94D-B378-4423-AB9D-6889CAA364A3}" destId="{2F7A5DEF-51DB-4922-BA00-1C44B67F6D68}" srcOrd="0" destOrd="0" parTransId="{D4BDD933-58BA-4E29-B559-BAE5BE8DB00E}" sibTransId="{798C5873-2CDD-4F4E-8B47-A0BA2090674F}"/>
    <dgm:cxn modelId="{D789FEEC-9351-4492-B54B-D6E4667C98A3}" type="presParOf" srcId="{215D213A-F7C2-4011-B447-089E8278C02B}" destId="{1C2BE0F4-3ACE-4479-943B-E0BAF491BBB5}" srcOrd="0" destOrd="0" presId="urn:microsoft.com/office/officeart/2005/8/layout/vList2"/>
    <dgm:cxn modelId="{5280BD77-4291-4795-B978-C07C41E29D5D}" type="presParOf" srcId="{215D213A-F7C2-4011-B447-089E8278C02B}" destId="{9788A4CF-85B3-4B72-A262-3CC7F599650A}" srcOrd="1" destOrd="0" presId="urn:microsoft.com/office/officeart/2005/8/layout/vList2"/>
    <dgm:cxn modelId="{751D0A95-6B0A-4F26-92BF-6698B13B2634}" type="presParOf" srcId="{215D213A-F7C2-4011-B447-089E8278C02B}" destId="{87D57FD4-497A-46C5-8133-A3F2BD963C87}" srcOrd="2" destOrd="0" presId="urn:microsoft.com/office/officeart/2005/8/layout/vList2"/>
    <dgm:cxn modelId="{509B5596-5CAA-4F61-98E5-7A38D02E022F}" type="presParOf" srcId="{215D213A-F7C2-4011-B447-089E8278C02B}" destId="{6F4F54D6-5DE3-4455-A005-BCA922F61245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46D05C56-FEA5-4A87-A7C9-34BA3BE211C5}" type="doc">
      <dgm:prSet loTypeId="urn:microsoft.com/office/officeart/2005/8/layout/vList4#2" loCatId="list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1FC3EA1-1F2B-4313-8FA2-7BB71073AA27}">
      <dgm:prSet phldrT="[Текст]"/>
      <dgm:spPr>
        <a:gradFill rotWithShape="0">
          <a:gsLst>
            <a:gs pos="0">
              <a:schemeClr val="accent1">
                <a:lumMod val="50000"/>
              </a:schemeClr>
            </a:gs>
            <a:gs pos="80000">
              <a:schemeClr val="accent1">
                <a:lumMod val="60000"/>
                <a:lumOff val="40000"/>
              </a:schemeClr>
            </a:gs>
            <a:gs pos="100000">
              <a:schemeClr val="accent1">
                <a:lumMod val="40000"/>
                <a:lumOff val="60000"/>
              </a:schemeClr>
            </a:gs>
          </a:gsLst>
        </a:gradFill>
      </dgm:spPr>
      <dgm:t>
        <a:bodyPr/>
        <a:lstStyle/>
        <a:p>
          <a:r>
            <a:rPr lang="ru-RU" dirty="0" smtClean="0"/>
            <a:t>Является ли воспитание сознательно выбранной деятельностью педагога (либо он отбывает повинность)?</a:t>
          </a:r>
          <a:endParaRPr lang="ru-RU" dirty="0"/>
        </a:p>
      </dgm:t>
    </dgm:pt>
    <dgm:pt modelId="{0F7DF16E-DA55-4383-BFB8-C7BDEE2FA641}" type="parTrans" cxnId="{127AB5E4-8F60-44A7-AD00-0AC09118D06C}">
      <dgm:prSet/>
      <dgm:spPr/>
      <dgm:t>
        <a:bodyPr/>
        <a:lstStyle/>
        <a:p>
          <a:endParaRPr lang="ru-RU"/>
        </a:p>
      </dgm:t>
    </dgm:pt>
    <dgm:pt modelId="{1BE3F2BB-AEF3-4693-A5FA-F6FB8B3C65B7}" type="sibTrans" cxnId="{127AB5E4-8F60-44A7-AD00-0AC09118D06C}">
      <dgm:prSet/>
      <dgm:spPr/>
      <dgm:t>
        <a:bodyPr/>
        <a:lstStyle/>
        <a:p>
          <a:endParaRPr lang="ru-RU"/>
        </a:p>
      </dgm:t>
    </dgm:pt>
    <dgm:pt modelId="{E6C2ED29-CC4A-4969-96AC-3A7A5BB2C87B}">
      <dgm:prSet phldrT="[Текст]"/>
      <dgm:spPr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tx2">
                <a:lumMod val="20000"/>
                <a:lumOff val="80000"/>
              </a:schemeClr>
            </a:gs>
          </a:gsLst>
        </a:gradFill>
      </dgm:spPr>
      <dgm:t>
        <a:bodyPr/>
        <a:lstStyle/>
        <a:p>
          <a:r>
            <a:rPr lang="ru-RU" dirty="0" smtClean="0"/>
            <a:t>Какие профессиональные ценности сформированы у педагога (или он осуществляет свою работу формально, равнодушно)?</a:t>
          </a:r>
          <a:endParaRPr lang="ru-RU" dirty="0"/>
        </a:p>
      </dgm:t>
    </dgm:pt>
    <dgm:pt modelId="{39EDDA8F-D314-481D-B83E-B6A6020FA77F}" type="parTrans" cxnId="{9D5DEB95-54E0-408E-9661-20D3DA79454B}">
      <dgm:prSet/>
      <dgm:spPr/>
      <dgm:t>
        <a:bodyPr/>
        <a:lstStyle/>
        <a:p>
          <a:endParaRPr lang="ru-RU"/>
        </a:p>
      </dgm:t>
    </dgm:pt>
    <dgm:pt modelId="{1FA493DC-461D-4B6A-9BA5-CC46EB3DAB15}" type="sibTrans" cxnId="{9D5DEB95-54E0-408E-9661-20D3DA79454B}">
      <dgm:prSet/>
      <dgm:spPr/>
      <dgm:t>
        <a:bodyPr/>
        <a:lstStyle/>
        <a:p>
          <a:endParaRPr lang="ru-RU"/>
        </a:p>
      </dgm:t>
    </dgm:pt>
    <dgm:pt modelId="{29DB1AE4-0DD7-4C24-A5AD-CD9EFE4D0115}">
      <dgm:prSet phldrT="[Текст]"/>
      <dgm:spPr>
        <a:gradFill rotWithShape="0">
          <a:gsLst>
            <a:gs pos="0">
              <a:schemeClr val="accent6">
                <a:lumMod val="50000"/>
              </a:schemeClr>
            </a:gs>
            <a:gs pos="59000">
              <a:schemeClr val="accent6">
                <a:lumMod val="75000"/>
              </a:schemeClr>
            </a:gs>
            <a:gs pos="100000">
              <a:schemeClr val="accent6">
                <a:lumMod val="40000"/>
                <a:lumOff val="60000"/>
              </a:schemeClr>
            </a:gs>
          </a:gsLst>
        </a:gradFill>
      </dgm:spPr>
      <dgm:t>
        <a:bodyPr/>
        <a:lstStyle/>
        <a:p>
          <a:r>
            <a:rPr lang="ru-RU" dirty="0" smtClean="0"/>
            <a:t>Сформирована ли у воспитателя гуманистическая или авторитарная педагогическая позиция, предполагает ли он самоопределение воспитанника или рассматривает его как</a:t>
          </a:r>
          <a:r>
            <a:rPr lang="en-US" dirty="0" smtClean="0"/>
            <a:t> </a:t>
          </a:r>
          <a:r>
            <a:rPr lang="en-US" dirty="0" err="1" smtClean="0"/>
            <a:t>fabula</a:t>
          </a:r>
          <a:r>
            <a:rPr lang="en-US" dirty="0" smtClean="0"/>
            <a:t> rasa </a:t>
          </a:r>
          <a:r>
            <a:rPr lang="ru-RU" dirty="0" smtClean="0"/>
            <a:t>для воплощения своих замыслов?</a:t>
          </a:r>
          <a:endParaRPr lang="ru-RU" dirty="0"/>
        </a:p>
      </dgm:t>
    </dgm:pt>
    <dgm:pt modelId="{3B5D9605-2A83-4A73-B635-B90447107490}" type="parTrans" cxnId="{C98D0D05-3670-4B54-B246-BEAECFD7D631}">
      <dgm:prSet/>
      <dgm:spPr/>
      <dgm:t>
        <a:bodyPr/>
        <a:lstStyle/>
        <a:p>
          <a:endParaRPr lang="ru-RU"/>
        </a:p>
      </dgm:t>
    </dgm:pt>
    <dgm:pt modelId="{23F55377-A6DD-4596-B246-C69B23468F8A}" type="sibTrans" cxnId="{C98D0D05-3670-4B54-B246-BEAECFD7D631}">
      <dgm:prSet/>
      <dgm:spPr/>
      <dgm:t>
        <a:bodyPr/>
        <a:lstStyle/>
        <a:p>
          <a:endParaRPr lang="ru-RU"/>
        </a:p>
      </dgm:t>
    </dgm:pt>
    <dgm:pt modelId="{47DFEEF9-0215-4707-884B-562272AA0A45}" type="pres">
      <dgm:prSet presAssocID="{46D05C56-FEA5-4A87-A7C9-34BA3BE211C5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C255317-6062-4585-AF42-5A0D0A3A7365}" type="pres">
      <dgm:prSet presAssocID="{01FC3EA1-1F2B-4313-8FA2-7BB71073AA27}" presName="comp" presStyleCnt="0"/>
      <dgm:spPr/>
    </dgm:pt>
    <dgm:pt modelId="{660BC9B3-84A6-4993-A7E4-06DBF59287EE}" type="pres">
      <dgm:prSet presAssocID="{01FC3EA1-1F2B-4313-8FA2-7BB71073AA27}" presName="box" presStyleLbl="node1" presStyleIdx="0" presStyleCnt="3"/>
      <dgm:spPr/>
      <dgm:t>
        <a:bodyPr/>
        <a:lstStyle/>
        <a:p>
          <a:endParaRPr lang="ru-RU"/>
        </a:p>
      </dgm:t>
    </dgm:pt>
    <dgm:pt modelId="{08744144-86C4-4F34-BD08-35F14D68E187}" type="pres">
      <dgm:prSet presAssocID="{01FC3EA1-1F2B-4313-8FA2-7BB71073AA27}" presName="img" presStyleLbl="fgImgPlace1" presStyleIdx="0" presStyleCnt="3"/>
      <dgm:spPr>
        <a:blipFill>
          <a:blip xmlns:r="http://schemas.openxmlformats.org/officeDocument/2006/relationships" r:embed="rId1">
            <a:extLst>
              <a:ext uri="{28A0092B-C50C-407E-A947-70E740481C1C}"/>
            </a:extLst>
          </a:blip>
          <a:srcRect/>
          <a:stretch>
            <a:fillRect l="-1000" r="-1000"/>
          </a:stretch>
        </a:blipFill>
      </dgm:spPr>
    </dgm:pt>
    <dgm:pt modelId="{1FAE26F0-A041-4930-868E-660ACA65BF5B}" type="pres">
      <dgm:prSet presAssocID="{01FC3EA1-1F2B-4313-8FA2-7BB71073AA27}" presName="text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A7F4E66-A4B4-47B3-8172-2B75A45FF764}" type="pres">
      <dgm:prSet presAssocID="{1BE3F2BB-AEF3-4693-A5FA-F6FB8B3C65B7}" presName="spacer" presStyleCnt="0"/>
      <dgm:spPr/>
    </dgm:pt>
    <dgm:pt modelId="{1C1D55F6-0200-46FC-B253-459976483610}" type="pres">
      <dgm:prSet presAssocID="{E6C2ED29-CC4A-4969-96AC-3A7A5BB2C87B}" presName="comp" presStyleCnt="0"/>
      <dgm:spPr/>
    </dgm:pt>
    <dgm:pt modelId="{7A1BE750-8AA4-4A3F-BF83-D39F2B453144}" type="pres">
      <dgm:prSet presAssocID="{E6C2ED29-CC4A-4969-96AC-3A7A5BB2C87B}" presName="box" presStyleLbl="node1" presStyleIdx="1" presStyleCnt="3"/>
      <dgm:spPr/>
      <dgm:t>
        <a:bodyPr/>
        <a:lstStyle/>
        <a:p>
          <a:endParaRPr lang="ru-RU"/>
        </a:p>
      </dgm:t>
    </dgm:pt>
    <dgm:pt modelId="{49F79D5A-2310-4B91-9F92-F2BF2BC33619}" type="pres">
      <dgm:prSet presAssocID="{E6C2ED29-CC4A-4969-96AC-3A7A5BB2C87B}" presName="img" presStyleLbl="fgImgPlace1" presStyleIdx="1" presStyleCnt="3"/>
      <dgm:spPr>
        <a:blipFill>
          <a:blip xmlns:r="http://schemas.openxmlformats.org/officeDocument/2006/relationships" r:embed="rId2" cstate="print">
            <a:extLst>
              <a:ext uri="{28A0092B-C50C-407E-A947-70E740481C1C}"/>
            </a:extLst>
          </a:blip>
          <a:srcRect/>
          <a:stretch>
            <a:fillRect l="-7000" r="-7000"/>
          </a:stretch>
        </a:blipFill>
      </dgm:spPr>
    </dgm:pt>
    <dgm:pt modelId="{5AD40485-2464-4205-A193-951420C85D07}" type="pres">
      <dgm:prSet presAssocID="{E6C2ED29-CC4A-4969-96AC-3A7A5BB2C87B}" presName="text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DF1CAA3-846B-4E7E-8A11-973EFB82EC7D}" type="pres">
      <dgm:prSet presAssocID="{1FA493DC-461D-4B6A-9BA5-CC46EB3DAB15}" presName="spacer" presStyleCnt="0"/>
      <dgm:spPr/>
    </dgm:pt>
    <dgm:pt modelId="{4739655F-C091-4E92-9F69-F3DD53108BEA}" type="pres">
      <dgm:prSet presAssocID="{29DB1AE4-0DD7-4C24-A5AD-CD9EFE4D0115}" presName="comp" presStyleCnt="0"/>
      <dgm:spPr/>
    </dgm:pt>
    <dgm:pt modelId="{39646D36-A2A8-497F-8715-BF28FF7E20A1}" type="pres">
      <dgm:prSet presAssocID="{29DB1AE4-0DD7-4C24-A5AD-CD9EFE4D0115}" presName="box" presStyleLbl="node1" presStyleIdx="2" presStyleCnt="3"/>
      <dgm:spPr/>
      <dgm:t>
        <a:bodyPr/>
        <a:lstStyle/>
        <a:p>
          <a:endParaRPr lang="ru-RU"/>
        </a:p>
      </dgm:t>
    </dgm:pt>
    <dgm:pt modelId="{4B166850-5A0D-4E41-9D3C-7033E324921B}" type="pres">
      <dgm:prSet presAssocID="{29DB1AE4-0DD7-4C24-A5AD-CD9EFE4D0115}" presName="img" presStyleLbl="fgImgPlace1" presStyleIdx="2" presStyleCnt="3"/>
      <dgm:spPr>
        <a:blipFill>
          <a:blip xmlns:r="http://schemas.openxmlformats.org/officeDocument/2006/relationships" r:embed="rId3" cstate="print">
            <a:extLst>
              <a:ext uri="{28A0092B-C50C-407E-A947-70E740481C1C}"/>
            </a:extLst>
          </a:blip>
          <a:srcRect/>
          <a:stretch>
            <a:fillRect l="-12000" r="-12000"/>
          </a:stretch>
        </a:blipFill>
      </dgm:spPr>
    </dgm:pt>
    <dgm:pt modelId="{92F8E9DC-7E29-4AAD-8FBB-357A6A11E8B2}" type="pres">
      <dgm:prSet presAssocID="{29DB1AE4-0DD7-4C24-A5AD-CD9EFE4D0115}" presName="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862999F-8EDE-4431-8C18-1C76BF3BF5D3}" type="presOf" srcId="{29DB1AE4-0DD7-4C24-A5AD-CD9EFE4D0115}" destId="{39646D36-A2A8-497F-8715-BF28FF7E20A1}" srcOrd="0" destOrd="0" presId="urn:microsoft.com/office/officeart/2005/8/layout/vList4#2"/>
    <dgm:cxn modelId="{C98D0D05-3670-4B54-B246-BEAECFD7D631}" srcId="{46D05C56-FEA5-4A87-A7C9-34BA3BE211C5}" destId="{29DB1AE4-0DD7-4C24-A5AD-CD9EFE4D0115}" srcOrd="2" destOrd="0" parTransId="{3B5D9605-2A83-4A73-B635-B90447107490}" sibTransId="{23F55377-A6DD-4596-B246-C69B23468F8A}"/>
    <dgm:cxn modelId="{E284DD0D-E409-42A4-8371-14F8BF53D824}" type="presOf" srcId="{01FC3EA1-1F2B-4313-8FA2-7BB71073AA27}" destId="{1FAE26F0-A041-4930-868E-660ACA65BF5B}" srcOrd="1" destOrd="0" presId="urn:microsoft.com/office/officeart/2005/8/layout/vList4#2"/>
    <dgm:cxn modelId="{127AB5E4-8F60-44A7-AD00-0AC09118D06C}" srcId="{46D05C56-FEA5-4A87-A7C9-34BA3BE211C5}" destId="{01FC3EA1-1F2B-4313-8FA2-7BB71073AA27}" srcOrd="0" destOrd="0" parTransId="{0F7DF16E-DA55-4383-BFB8-C7BDEE2FA641}" sibTransId="{1BE3F2BB-AEF3-4693-A5FA-F6FB8B3C65B7}"/>
    <dgm:cxn modelId="{BFD297D7-6BA8-4D1E-8B67-47A3B01F08D1}" type="presOf" srcId="{29DB1AE4-0DD7-4C24-A5AD-CD9EFE4D0115}" destId="{92F8E9DC-7E29-4AAD-8FBB-357A6A11E8B2}" srcOrd="1" destOrd="0" presId="urn:microsoft.com/office/officeart/2005/8/layout/vList4#2"/>
    <dgm:cxn modelId="{44C0872B-642B-4F63-8F5D-A33CF2008D39}" type="presOf" srcId="{01FC3EA1-1F2B-4313-8FA2-7BB71073AA27}" destId="{660BC9B3-84A6-4993-A7E4-06DBF59287EE}" srcOrd="0" destOrd="0" presId="urn:microsoft.com/office/officeart/2005/8/layout/vList4#2"/>
    <dgm:cxn modelId="{CF6E4523-1ED5-4EB0-836D-BFEEF8636468}" type="presOf" srcId="{E6C2ED29-CC4A-4969-96AC-3A7A5BB2C87B}" destId="{7A1BE750-8AA4-4A3F-BF83-D39F2B453144}" srcOrd="0" destOrd="0" presId="urn:microsoft.com/office/officeart/2005/8/layout/vList4#2"/>
    <dgm:cxn modelId="{97FF0125-3BE4-41EE-A5D1-2188A18EB6FD}" type="presOf" srcId="{46D05C56-FEA5-4A87-A7C9-34BA3BE211C5}" destId="{47DFEEF9-0215-4707-884B-562272AA0A45}" srcOrd="0" destOrd="0" presId="urn:microsoft.com/office/officeart/2005/8/layout/vList4#2"/>
    <dgm:cxn modelId="{9D5DEB95-54E0-408E-9661-20D3DA79454B}" srcId="{46D05C56-FEA5-4A87-A7C9-34BA3BE211C5}" destId="{E6C2ED29-CC4A-4969-96AC-3A7A5BB2C87B}" srcOrd="1" destOrd="0" parTransId="{39EDDA8F-D314-481D-B83E-B6A6020FA77F}" sibTransId="{1FA493DC-461D-4B6A-9BA5-CC46EB3DAB15}"/>
    <dgm:cxn modelId="{31AF2AD7-534F-4953-9D3A-1E66241D869F}" type="presOf" srcId="{E6C2ED29-CC4A-4969-96AC-3A7A5BB2C87B}" destId="{5AD40485-2464-4205-A193-951420C85D07}" srcOrd="1" destOrd="0" presId="urn:microsoft.com/office/officeart/2005/8/layout/vList4#2"/>
    <dgm:cxn modelId="{2F1A0487-7883-4E4C-86B3-7946E1637FDE}" type="presParOf" srcId="{47DFEEF9-0215-4707-884B-562272AA0A45}" destId="{4C255317-6062-4585-AF42-5A0D0A3A7365}" srcOrd="0" destOrd="0" presId="urn:microsoft.com/office/officeart/2005/8/layout/vList4#2"/>
    <dgm:cxn modelId="{52FD08C9-3519-4EAA-A036-CA7B4FFD1E2B}" type="presParOf" srcId="{4C255317-6062-4585-AF42-5A0D0A3A7365}" destId="{660BC9B3-84A6-4993-A7E4-06DBF59287EE}" srcOrd="0" destOrd="0" presId="urn:microsoft.com/office/officeart/2005/8/layout/vList4#2"/>
    <dgm:cxn modelId="{7CFF0ED6-5D89-4364-BC9E-F73C3BFB8A41}" type="presParOf" srcId="{4C255317-6062-4585-AF42-5A0D0A3A7365}" destId="{08744144-86C4-4F34-BD08-35F14D68E187}" srcOrd="1" destOrd="0" presId="urn:microsoft.com/office/officeart/2005/8/layout/vList4#2"/>
    <dgm:cxn modelId="{2A6420A4-BFD9-4E27-8730-078ED07980BA}" type="presParOf" srcId="{4C255317-6062-4585-AF42-5A0D0A3A7365}" destId="{1FAE26F0-A041-4930-868E-660ACA65BF5B}" srcOrd="2" destOrd="0" presId="urn:microsoft.com/office/officeart/2005/8/layout/vList4#2"/>
    <dgm:cxn modelId="{43C0AEDF-10C9-4A69-925F-AE7DE2DED121}" type="presParOf" srcId="{47DFEEF9-0215-4707-884B-562272AA0A45}" destId="{1A7F4E66-A4B4-47B3-8172-2B75A45FF764}" srcOrd="1" destOrd="0" presId="urn:microsoft.com/office/officeart/2005/8/layout/vList4#2"/>
    <dgm:cxn modelId="{66BA9F5B-1ED8-4EDD-9AF5-645320173633}" type="presParOf" srcId="{47DFEEF9-0215-4707-884B-562272AA0A45}" destId="{1C1D55F6-0200-46FC-B253-459976483610}" srcOrd="2" destOrd="0" presId="urn:microsoft.com/office/officeart/2005/8/layout/vList4#2"/>
    <dgm:cxn modelId="{1B4EE328-094E-41B7-8163-0387F8D89A9C}" type="presParOf" srcId="{1C1D55F6-0200-46FC-B253-459976483610}" destId="{7A1BE750-8AA4-4A3F-BF83-D39F2B453144}" srcOrd="0" destOrd="0" presId="urn:microsoft.com/office/officeart/2005/8/layout/vList4#2"/>
    <dgm:cxn modelId="{DA0F419F-6390-4CF8-81F2-FAD339601BE5}" type="presParOf" srcId="{1C1D55F6-0200-46FC-B253-459976483610}" destId="{49F79D5A-2310-4B91-9F92-F2BF2BC33619}" srcOrd="1" destOrd="0" presId="urn:microsoft.com/office/officeart/2005/8/layout/vList4#2"/>
    <dgm:cxn modelId="{4AE9F364-6EFA-450C-AB4F-FB5AC5C7CF52}" type="presParOf" srcId="{1C1D55F6-0200-46FC-B253-459976483610}" destId="{5AD40485-2464-4205-A193-951420C85D07}" srcOrd="2" destOrd="0" presId="urn:microsoft.com/office/officeart/2005/8/layout/vList4#2"/>
    <dgm:cxn modelId="{7BDB0763-023A-4C77-A02C-F716030C8C54}" type="presParOf" srcId="{47DFEEF9-0215-4707-884B-562272AA0A45}" destId="{0DF1CAA3-846B-4E7E-8A11-973EFB82EC7D}" srcOrd="3" destOrd="0" presId="urn:microsoft.com/office/officeart/2005/8/layout/vList4#2"/>
    <dgm:cxn modelId="{E500BD9D-0155-4164-8784-9C619B81229C}" type="presParOf" srcId="{47DFEEF9-0215-4707-884B-562272AA0A45}" destId="{4739655F-C091-4E92-9F69-F3DD53108BEA}" srcOrd="4" destOrd="0" presId="urn:microsoft.com/office/officeart/2005/8/layout/vList4#2"/>
    <dgm:cxn modelId="{442967C2-AA96-4DEB-B657-4FECE5FE30AA}" type="presParOf" srcId="{4739655F-C091-4E92-9F69-F3DD53108BEA}" destId="{39646D36-A2A8-497F-8715-BF28FF7E20A1}" srcOrd="0" destOrd="0" presId="urn:microsoft.com/office/officeart/2005/8/layout/vList4#2"/>
    <dgm:cxn modelId="{C515DB09-7BE5-482C-BFF2-79A7E0BB5953}" type="presParOf" srcId="{4739655F-C091-4E92-9F69-F3DD53108BEA}" destId="{4B166850-5A0D-4E41-9D3C-7033E324921B}" srcOrd="1" destOrd="0" presId="urn:microsoft.com/office/officeart/2005/8/layout/vList4#2"/>
    <dgm:cxn modelId="{9826C980-BE4D-40F7-9F5C-715E697AC065}" type="presParOf" srcId="{4739655F-C091-4E92-9F69-F3DD53108BEA}" destId="{92F8E9DC-7E29-4AAD-8FBB-357A6A11E8B2}" srcOrd="2" destOrd="0" presId="urn:microsoft.com/office/officeart/2005/8/layout/vList4#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025CB4AE-4345-453D-9E9F-76E2B6A630A9}">
      <dsp:nvSpPr>
        <dsp:cNvPr id="0" name=""/>
        <dsp:cNvSpPr/>
      </dsp:nvSpPr>
      <dsp:spPr>
        <a:xfrm rot="10498899">
          <a:off x="2317243" y="569677"/>
          <a:ext cx="3246020" cy="2263694"/>
        </a:xfrm>
        <a:prstGeom prst="swooshArrow">
          <a:avLst>
            <a:gd name="adj1" fmla="val 16310"/>
            <a:gd name="adj2" fmla="val 313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5162137-FE2B-4C06-89DE-EDC595EA5EDF}">
      <dsp:nvSpPr>
        <dsp:cNvPr id="0" name=""/>
        <dsp:cNvSpPr/>
      </dsp:nvSpPr>
      <dsp:spPr>
        <a:xfrm flipH="1">
          <a:off x="1834022" y="0"/>
          <a:ext cx="277124" cy="60163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" tIns="7620" rIns="7620" bIns="7620" numCol="1" spcCol="1270" anchor="b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00" kern="1200" dirty="0"/>
        </a:p>
      </dsp:txBody>
      <dsp:txXfrm flipH="1">
        <a:off x="1834022" y="0"/>
        <a:ext cx="277124" cy="601630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172A808-0AE5-47D6-A7D0-662A75824E1E}">
      <dsp:nvSpPr>
        <dsp:cNvPr id="0" name=""/>
        <dsp:cNvSpPr/>
      </dsp:nvSpPr>
      <dsp:spPr>
        <a:xfrm>
          <a:off x="0" y="0"/>
          <a:ext cx="8229600" cy="156864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lumMod val="50000"/>
              </a:schemeClr>
            </a:gs>
            <a:gs pos="39000">
              <a:schemeClr val="accent1">
                <a:lumMod val="75000"/>
              </a:schemeClr>
            </a:gs>
            <a:gs pos="100000">
              <a:schemeClr val="accent1">
                <a:lumMod val="40000"/>
                <a:lumOff val="6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В каком направлении происходит развитие личности ученика?</a:t>
          </a:r>
          <a:endParaRPr lang="ru-RU" sz="2400" kern="1200" dirty="0"/>
        </a:p>
      </dsp:txBody>
      <dsp:txXfrm>
        <a:off x="1802784" y="0"/>
        <a:ext cx="6426815" cy="1568648"/>
      </dsp:txXfrm>
    </dsp:sp>
    <dsp:sp modelId="{90AEAF7C-4EE3-4C02-8E5C-FE74ED22FE7B}">
      <dsp:nvSpPr>
        <dsp:cNvPr id="0" name=""/>
        <dsp:cNvSpPr/>
      </dsp:nvSpPr>
      <dsp:spPr>
        <a:xfrm>
          <a:off x="156864" y="156864"/>
          <a:ext cx="1645920" cy="1254918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1" cstate="print">
            <a:extLst>
              <a:ext uri="{28A0092B-C50C-407E-A947-70E740481C1C}"/>
            </a:extLst>
          </a:blip>
          <a:srcRect/>
          <a:stretch>
            <a:fillRect t="-16000" b="-16000"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F77E4CCB-E2D7-43BB-B168-2241E5D8FD56}">
      <dsp:nvSpPr>
        <dsp:cNvPr id="0" name=""/>
        <dsp:cNvSpPr/>
      </dsp:nvSpPr>
      <dsp:spPr>
        <a:xfrm>
          <a:off x="0" y="1725513"/>
          <a:ext cx="8229600" cy="1568648"/>
        </a:xfrm>
        <a:prstGeom prst="roundRect">
          <a:avLst>
            <a:gd name="adj" fmla="val 10000"/>
          </a:avLst>
        </a:prstGeom>
        <a:gradFill rotWithShape="0">
          <a:gsLst>
            <a:gs pos="93340">
              <a:schemeClr val="tx2">
                <a:lumMod val="20000"/>
                <a:lumOff val="80000"/>
              </a:schemeClr>
            </a:gs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53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400" kern="1200" dirty="0" smtClean="0"/>
        </a:p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На какие ценности он ориентируется?</a:t>
          </a:r>
          <a:endParaRPr lang="ru-RU" sz="2400" kern="1200" dirty="0"/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900" kern="1200" dirty="0"/>
        </a:p>
      </dsp:txBody>
      <dsp:txXfrm>
        <a:off x="1802784" y="1725513"/>
        <a:ext cx="6426815" cy="1568648"/>
      </dsp:txXfrm>
    </dsp:sp>
    <dsp:sp modelId="{74448B06-E6B8-4105-B7AB-E6EF08F6E904}">
      <dsp:nvSpPr>
        <dsp:cNvPr id="0" name=""/>
        <dsp:cNvSpPr/>
      </dsp:nvSpPr>
      <dsp:spPr>
        <a:xfrm>
          <a:off x="156864" y="1882378"/>
          <a:ext cx="1645920" cy="1254918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2" cstate="print">
            <a:extLst>
              <a:ext uri="{28A0092B-C50C-407E-A947-70E740481C1C}"/>
            </a:extLst>
          </a:blip>
          <a:srcRect/>
          <a:stretch>
            <a:fillRect l="-1000" r="-1000"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17C1A8CF-FDBB-4158-BB28-A87C7BB41E54}">
      <dsp:nvSpPr>
        <dsp:cNvPr id="0" name=""/>
        <dsp:cNvSpPr/>
      </dsp:nvSpPr>
      <dsp:spPr>
        <a:xfrm>
          <a:off x="0" y="3451026"/>
          <a:ext cx="8229600" cy="156864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6">
                <a:lumMod val="50000"/>
              </a:schemeClr>
            </a:gs>
            <a:gs pos="47000">
              <a:schemeClr val="accent6">
                <a:lumMod val="75000"/>
              </a:schemeClr>
            </a:gs>
            <a:gs pos="100000">
              <a:schemeClr val="accent6">
                <a:lumMod val="40000"/>
                <a:lumOff val="6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Какие отношения к окружающему миру, к другим людям, к самому себе складываются у него в процессе воспитания?</a:t>
          </a:r>
          <a:endParaRPr lang="ru-RU" sz="2400" kern="1200" dirty="0"/>
        </a:p>
      </dsp:txBody>
      <dsp:txXfrm>
        <a:off x="1802784" y="3451026"/>
        <a:ext cx="6426815" cy="1568648"/>
      </dsp:txXfrm>
    </dsp:sp>
    <dsp:sp modelId="{E6ADC363-F7F7-4D0B-A7FE-4B8FB71B1A21}">
      <dsp:nvSpPr>
        <dsp:cNvPr id="0" name=""/>
        <dsp:cNvSpPr/>
      </dsp:nvSpPr>
      <dsp:spPr>
        <a:xfrm>
          <a:off x="156864" y="3607891"/>
          <a:ext cx="1645920" cy="1254918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3" cstate="print">
            <a:extLst>
              <a:ext uri="{28A0092B-C50C-407E-A947-70E740481C1C}"/>
            </a:extLst>
          </a:blip>
          <a:srcRect/>
          <a:stretch>
            <a:fillRect l="-7000" r="-7000"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C2BE0F4-3ACE-4479-943B-E0BAF491BBB5}">
      <dsp:nvSpPr>
        <dsp:cNvPr id="0" name=""/>
        <dsp:cNvSpPr/>
      </dsp:nvSpPr>
      <dsp:spPr>
        <a:xfrm>
          <a:off x="0" y="173710"/>
          <a:ext cx="8229600" cy="1259726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kern="1200" dirty="0" smtClean="0"/>
            <a:t>Уровень развития детского коллектива</a:t>
          </a:r>
          <a:endParaRPr lang="ru-RU" sz="3200" b="1" kern="1200" dirty="0"/>
        </a:p>
      </dsp:txBody>
      <dsp:txXfrm>
        <a:off x="0" y="173710"/>
        <a:ext cx="8229600" cy="1259726"/>
      </dsp:txXfrm>
    </dsp:sp>
    <dsp:sp modelId="{9788A4CF-85B3-4B72-A262-3CC7F599650A}">
      <dsp:nvSpPr>
        <dsp:cNvPr id="0" name=""/>
        <dsp:cNvSpPr/>
      </dsp:nvSpPr>
      <dsp:spPr>
        <a:xfrm>
          <a:off x="0" y="1433437"/>
          <a:ext cx="8229600" cy="10764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1290" tIns="82550" rIns="462280" bIns="82550" numCol="1" spcCol="1270" anchor="t" anchorCtr="0">
          <a:noAutofit/>
        </a:bodyPr>
        <a:lstStyle/>
        <a:p>
          <a:pPr marL="285750" lvl="1" indent="-285750" algn="l" defTabSz="22669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endParaRPr lang="ru-RU" sz="5100" kern="1200" dirty="0"/>
        </a:p>
      </dsp:txBody>
      <dsp:txXfrm>
        <a:off x="0" y="1433437"/>
        <a:ext cx="8229600" cy="1076400"/>
      </dsp:txXfrm>
    </dsp:sp>
    <dsp:sp modelId="{87D57FD4-497A-46C5-8133-A3F2BD963C87}">
      <dsp:nvSpPr>
        <dsp:cNvPr id="0" name=""/>
        <dsp:cNvSpPr/>
      </dsp:nvSpPr>
      <dsp:spPr>
        <a:xfrm>
          <a:off x="0" y="2509837"/>
          <a:ext cx="8229600" cy="1259726"/>
        </a:xfrm>
        <a:prstGeom prst="roundRect">
          <a:avLst/>
        </a:prstGeom>
        <a:gradFill rotWithShape="0">
          <a:gsLst>
            <a:gs pos="0">
              <a:schemeClr val="accent6">
                <a:lumMod val="50000"/>
              </a:schemeClr>
            </a:gs>
            <a:gs pos="60000">
              <a:schemeClr val="accent6">
                <a:lumMod val="75000"/>
              </a:schemeClr>
            </a:gs>
            <a:gs pos="100000">
              <a:schemeClr val="accent6">
                <a:lumMod val="40000"/>
                <a:lumOff val="6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/>
            <a:t>Характер взаимоотношений школьников </a:t>
          </a:r>
        </a:p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/>
            <a:t>в детском коллективе</a:t>
          </a:r>
          <a:endParaRPr lang="ru-RU" sz="2800" b="1" kern="1200" dirty="0"/>
        </a:p>
      </dsp:txBody>
      <dsp:txXfrm>
        <a:off x="0" y="2509837"/>
        <a:ext cx="8229600" cy="1259726"/>
      </dsp:txXfrm>
    </dsp:sp>
    <dsp:sp modelId="{6F4F54D6-5DE3-4455-A005-BCA922F61245}">
      <dsp:nvSpPr>
        <dsp:cNvPr id="0" name=""/>
        <dsp:cNvSpPr/>
      </dsp:nvSpPr>
      <dsp:spPr>
        <a:xfrm>
          <a:off x="0" y="3769564"/>
          <a:ext cx="8229600" cy="10764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1290" tIns="82550" rIns="462280" bIns="82550" numCol="1" spcCol="1270" anchor="t" anchorCtr="0">
          <a:noAutofit/>
        </a:bodyPr>
        <a:lstStyle/>
        <a:p>
          <a:pPr marL="285750" lvl="1" indent="-285750" algn="l" defTabSz="22669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endParaRPr lang="ru-RU" sz="5100" kern="1200" dirty="0"/>
        </a:p>
      </dsp:txBody>
      <dsp:txXfrm>
        <a:off x="0" y="3769564"/>
        <a:ext cx="8229600" cy="1076400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660BC9B3-84A6-4993-A7E4-06DBF59287EE}">
      <dsp:nvSpPr>
        <dsp:cNvPr id="0" name=""/>
        <dsp:cNvSpPr/>
      </dsp:nvSpPr>
      <dsp:spPr>
        <a:xfrm>
          <a:off x="0" y="0"/>
          <a:ext cx="8229600" cy="156864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lumMod val="50000"/>
              </a:schemeClr>
            </a:gs>
            <a:gs pos="80000">
              <a:schemeClr val="accent1">
                <a:lumMod val="60000"/>
                <a:lumOff val="40000"/>
              </a:schemeClr>
            </a:gs>
            <a:gs pos="100000">
              <a:schemeClr val="accent1">
                <a:lumMod val="40000"/>
                <a:lumOff val="6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Является ли воспитание сознательно выбранной деятельностью педагога (либо он отбывает повинность)?</a:t>
          </a:r>
          <a:endParaRPr lang="ru-RU" sz="2000" kern="1200" dirty="0"/>
        </a:p>
      </dsp:txBody>
      <dsp:txXfrm>
        <a:off x="1802784" y="0"/>
        <a:ext cx="6426815" cy="1568648"/>
      </dsp:txXfrm>
    </dsp:sp>
    <dsp:sp modelId="{08744144-86C4-4F34-BD08-35F14D68E187}">
      <dsp:nvSpPr>
        <dsp:cNvPr id="0" name=""/>
        <dsp:cNvSpPr/>
      </dsp:nvSpPr>
      <dsp:spPr>
        <a:xfrm>
          <a:off x="156864" y="156864"/>
          <a:ext cx="1645920" cy="1254918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1">
            <a:extLst>
              <a:ext uri="{28A0092B-C50C-407E-A947-70E740481C1C}"/>
            </a:extLst>
          </a:blip>
          <a:srcRect/>
          <a:stretch>
            <a:fillRect l="-1000" r="-1000"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7A1BE750-8AA4-4A3F-BF83-D39F2B453144}">
      <dsp:nvSpPr>
        <dsp:cNvPr id="0" name=""/>
        <dsp:cNvSpPr/>
      </dsp:nvSpPr>
      <dsp:spPr>
        <a:xfrm>
          <a:off x="0" y="1725513"/>
          <a:ext cx="8229600" cy="156864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tx2">
                <a:lumMod val="20000"/>
                <a:lumOff val="8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Какие профессиональные ценности сформированы у педагога (или он осуществляет свою работу формально, равнодушно)?</a:t>
          </a:r>
          <a:endParaRPr lang="ru-RU" sz="2000" kern="1200" dirty="0"/>
        </a:p>
      </dsp:txBody>
      <dsp:txXfrm>
        <a:off x="1802784" y="1725513"/>
        <a:ext cx="6426815" cy="1568648"/>
      </dsp:txXfrm>
    </dsp:sp>
    <dsp:sp modelId="{49F79D5A-2310-4B91-9F92-F2BF2BC33619}">
      <dsp:nvSpPr>
        <dsp:cNvPr id="0" name=""/>
        <dsp:cNvSpPr/>
      </dsp:nvSpPr>
      <dsp:spPr>
        <a:xfrm>
          <a:off x="156864" y="1882378"/>
          <a:ext cx="1645920" cy="1254918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2" cstate="print">
            <a:extLst>
              <a:ext uri="{28A0092B-C50C-407E-A947-70E740481C1C}"/>
            </a:extLst>
          </a:blip>
          <a:srcRect/>
          <a:stretch>
            <a:fillRect l="-7000" r="-7000"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39646D36-A2A8-497F-8715-BF28FF7E20A1}">
      <dsp:nvSpPr>
        <dsp:cNvPr id="0" name=""/>
        <dsp:cNvSpPr/>
      </dsp:nvSpPr>
      <dsp:spPr>
        <a:xfrm>
          <a:off x="0" y="3451026"/>
          <a:ext cx="8229600" cy="156864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6">
                <a:lumMod val="50000"/>
              </a:schemeClr>
            </a:gs>
            <a:gs pos="59000">
              <a:schemeClr val="accent6">
                <a:lumMod val="75000"/>
              </a:schemeClr>
            </a:gs>
            <a:gs pos="100000">
              <a:schemeClr val="accent6">
                <a:lumMod val="40000"/>
                <a:lumOff val="6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Сформирована ли у воспитателя гуманистическая или авторитарная педагогическая позиция, предполагает ли он самоопределение воспитанника или рассматривает его как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fabula</a:t>
          </a:r>
          <a:r>
            <a:rPr lang="en-US" sz="2000" kern="1200" dirty="0" smtClean="0"/>
            <a:t> rasa </a:t>
          </a:r>
          <a:r>
            <a:rPr lang="ru-RU" sz="2000" kern="1200" dirty="0" smtClean="0"/>
            <a:t>для воплощения своих замыслов?</a:t>
          </a:r>
          <a:endParaRPr lang="ru-RU" sz="2000" kern="1200" dirty="0"/>
        </a:p>
      </dsp:txBody>
      <dsp:txXfrm>
        <a:off x="1802784" y="3451026"/>
        <a:ext cx="6426815" cy="1568648"/>
      </dsp:txXfrm>
    </dsp:sp>
    <dsp:sp modelId="{4B166850-5A0D-4E41-9D3C-7033E324921B}">
      <dsp:nvSpPr>
        <dsp:cNvPr id="0" name=""/>
        <dsp:cNvSpPr/>
      </dsp:nvSpPr>
      <dsp:spPr>
        <a:xfrm>
          <a:off x="156864" y="3607891"/>
          <a:ext cx="1645920" cy="1254918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3" cstate="print">
            <a:extLst>
              <a:ext uri="{28A0092B-C50C-407E-A947-70E740481C1C}"/>
            </a:extLst>
          </a:blip>
          <a:srcRect/>
          <a:stretch>
            <a:fillRect l="-12000" r="-12000"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9/3/layout/DescendingProcess">
  <dgm:title val=""/>
  <dgm:desc val=""/>
  <dgm:catLst>
    <dgm:cat type="process" pri="235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clrData>
  <dgm:layoutNode name="Name0">
    <dgm:varLst>
      <dgm:chMax val="7"/>
      <dgm:chPref val="5"/>
    </dgm:varLst>
    <dgm:alg type="composite">
      <dgm:param type="ar" val="1.1"/>
    </dgm:alg>
    <dgm:shape xmlns:r="http://schemas.openxmlformats.org/officeDocument/2006/relationships" r:blip="">
      <dgm:adjLst/>
    </dgm:shape>
    <dgm:choose name="Name1">
      <dgm:if name="Name2" axis="ch" ptType="node" func="cnt" op="equ" val="1">
        <dgm:constrLst>
          <dgm:constr type="primFontSz" for="ch" ptType="node" op="equ" val="65"/>
          <dgm:constr type="w" for="ch" forName="arrowNode" refType="w" fact="0.75"/>
          <dgm:constr type="h" for="ch" forName="arrowNode" refType="h"/>
          <dgm:constr type="l" for="ch" forName="arrowNode" refType="w" fact="0.07"/>
          <dgm:constr type="t" for="ch" forName="arrowNode"/>
          <dgm:constr type="l" for="ch" forName="txNode1" refType="w" fact="0"/>
          <dgm:constr type="t" for="ch" forName="txNode1" refType="h" fact="0"/>
          <dgm:constr type="r" for="ch" forName="txNode1" refType="w" fact="0.37"/>
          <dgm:constr type="h" for="ch" forName="txNode1" refType="h" fact="0.16"/>
        </dgm:constrLst>
      </dgm:if>
      <dgm:if name="Name3" axis="ch" ptType="node" func="cnt" op="equ" val="2">
        <dgm:constrLst>
          <dgm:constr type="primFontSz" for="ch" ptType="node" op="equ" val="65"/>
          <dgm:constr type="w" for="ch" forName="arrowNode" refType="w" fact="0.75"/>
          <dgm:constr type="h" for="ch" forName="arrowNode" refType="h"/>
          <dgm:constr type="l" for="ch" forName="arrowNode" refType="w" fact="0.07"/>
          <dgm:constr type="t" for="ch" forName="arrowNode"/>
          <dgm:constr type="l" for="ch" forName="txNode1" refType="w" fact="0"/>
          <dgm:constr type="t" for="ch" forName="txNode1" refType="h" fact="0"/>
          <dgm:constr type="r" for="ch" forName="txNode1" refType="w" fact="0.37"/>
          <dgm:constr type="h" for="ch" forName="txNode1" refType="h" fact="0.16"/>
          <dgm:constr type="l" for="ch" forName="txNode2" refType="w" fact="0.5"/>
          <dgm:constr type="b" for="ch" forName="txNode2" refType="h"/>
          <dgm:constr type="r" for="ch" forName="txNode2" refType="w"/>
          <dgm:constr type="h" for="ch" forName="txNode2" refType="h" fact="0.16"/>
        </dgm:constrLst>
      </dgm:if>
      <dgm:if name="Name4" axis="ch" ptType="node" func="cnt" op="equ" val="3">
        <dgm:constrLst>
          <dgm:constr type="primFontSz" for="ch" ptType="node" op="equ" val="65"/>
          <dgm:constr type="w" for="ch" forName="arrowNode" refType="w" fact="0.75"/>
          <dgm:constr type="h" for="ch" forName="arrowNode" refType="h"/>
          <dgm:constr type="l" for="ch" forName="arrowNode" refType="w" fact="0.07"/>
          <dgm:constr type="t" for="ch" forName="arrowNode"/>
          <dgm:constr type="l" for="ch" forName="txNode1" refType="w" fact="0"/>
          <dgm:constr type="t" for="ch" forName="txNode1" refType="h" fact="0"/>
          <dgm:constr type="r" for="ch" forName="txNode1" refType="w" fact="0.37"/>
          <dgm:constr type="h" for="ch" forName="txNode1" refType="h" fact="0.16"/>
          <dgm:constr type="l" for="ch" forName="txNode2" refType="w" fact="0.56"/>
          <dgm:constr type="ctrY" for="ch" forName="txNode2" refType="h" fact="0.3992"/>
          <dgm:constr type="r" for="ch" forName="txNode2" refType="w"/>
          <dgm:constr type="h" for="ch" forName="txNode2" refType="h" fact="0.16"/>
          <dgm:constr type="l" for="ch" forName="txNode3" refType="w" fact="0.5"/>
          <dgm:constr type="b" for="ch" forName="txNode3" refType="h"/>
          <dgm:constr type="r" for="ch" forName="txNode3" refType="w"/>
          <dgm:constr type="h" for="ch" forName="txNode3" refType="h" fact="0.16"/>
          <dgm:constr type="ctrX" for="ch" forName="dotNode2" refType="w" fact="0.4782"/>
          <dgm:constr type="ctrY" for="ch" forName="dotNode2" refType="h" fact="0.3992"/>
          <dgm:constr type="h" for="ch" forName="dotNode2" refType="h" fact="0.0218"/>
          <dgm:constr type="w" for="ch" forName="dotNode2" refType="h" refFor="ch" refForName="dotNode2"/>
        </dgm:constrLst>
      </dgm:if>
      <dgm:if name="Name5" axis="ch" ptType="node" func="cnt" op="equ" val="4">
        <dgm:constrLst>
          <dgm:constr type="primFontSz" for="ch" ptType="node" op="equ" val="65"/>
          <dgm:constr type="w" for="ch" forName="arrowNode" refType="w" fact="0.75"/>
          <dgm:constr type="h" for="ch" forName="arrowNode" refType="h"/>
          <dgm:constr type="l" for="ch" forName="arrowNode" refType="w" fact="0.07"/>
          <dgm:constr type="t" for="ch" forName="arrowNode"/>
          <dgm:constr type="l" for="ch" forName="txNode1" refType="w" fact="0"/>
          <dgm:constr type="t" for="ch" forName="txNode1" refType="h" fact="0"/>
          <dgm:constr type="r" for="ch" forName="txNode1" refType="w" fact="0.37"/>
          <dgm:constr type="h" for="ch" forName="txNode1" refType="h" fact="0.16"/>
          <dgm:constr type="l" for="ch" forName="txNode2" refType="w" fact="0.49"/>
          <dgm:constr type="ctrY" for="ch" forName="txNode2" refType="h" fact="0.3153"/>
          <dgm:constr type="r" for="ch" forName="txNode2" refType="w"/>
          <dgm:constr type="h" for="ch" forName="txNode2" refType="h" fact="0.16"/>
          <dgm:constr type="l" for="ch" forName="txNode3" refType="w" fact="0"/>
          <dgm:constr type="ctrY" for="ch" forName="txNode3" refType="h" fact="0.5004"/>
          <dgm:constr type="r" for="ch" forName="txNode3" refType="w" fact="0.5"/>
          <dgm:constr type="h" for="ch" forName="txNode3" refType="h" fact="0.16"/>
          <dgm:constr type="l" for="ch" forName="txNode4" refType="w" fact="0.5"/>
          <dgm:constr type="b" for="ch" forName="txNode4" refType="h"/>
          <dgm:constr type="r" for="ch" forName="txNode4" refType="w"/>
          <dgm:constr type="h" for="ch" forName="txNode4" refType="h" fact="0.16"/>
          <dgm:constr type="ctrX" for="ch" forName="dotNode2" refType="w" fact="0.39"/>
          <dgm:constr type="ctrY" for="ch" forName="dotNode2" refType="h" fact="0.3153"/>
          <dgm:constr type="h" for="ch" forName="dotNode2" refType="h" fact="0.0218"/>
          <dgm:constr type="w" for="ch" forName="dotNode2" refType="h" refFor="ch" refForName="dotNode2"/>
          <dgm:constr type="ctrX" for="ch" forName="dotNode3" refType="w" fact="0.5626"/>
          <dgm:constr type="ctrY" for="ch" forName="dotNode3" refType="h" fact="0.5004"/>
          <dgm:constr type="h" for="ch" forName="dotNode3" refType="h" fact="0.0218"/>
          <dgm:constr type="w" for="ch" forName="dotNode3" refType="h" refFor="ch" refForName="dotNode3"/>
        </dgm:constrLst>
      </dgm:if>
      <dgm:if name="Name6" axis="ch" ptType="node" func="cnt" op="equ" val="5">
        <dgm:constrLst>
          <dgm:constr type="primFontSz" for="ch" ptType="node" op="equ" val="65"/>
          <dgm:constr type="w" for="ch" forName="arrowNode" refType="w" fact="0.75"/>
          <dgm:constr type="h" for="ch" forName="arrowNode" refType="h"/>
          <dgm:constr type="l" for="ch" forName="arrowNode" refType="w" fact="0.07"/>
          <dgm:constr type="t" for="ch" forName="arrowNode"/>
          <dgm:constr type="l" for="ch" forName="txNode1" refType="w" fact="0"/>
          <dgm:constr type="t" for="ch" forName="txNode1" refType="h" fact="0"/>
          <dgm:constr type="r" for="ch" forName="txNode1" refType="w" fact="0.37"/>
          <dgm:constr type="h" for="ch" forName="txNode1" refType="h" fact="0.16"/>
          <dgm:constr type="l" for="ch" forName="txNode2" refType="w" fact="0.46"/>
          <dgm:constr type="ctrY" for="ch" forName="txNode2" refType="h" fact="0.2885"/>
          <dgm:constr type="r" for="ch" forName="txNode2" refType="w"/>
          <dgm:constr type="h" for="ch" forName="txNode2" refType="h" fact="0.16"/>
          <dgm:constr type="l" for="ch" forName="txNode3" refType="w" fact="0"/>
          <dgm:constr type="ctrY" for="ch" forName="txNode3" refType="h" fact="0.4089"/>
          <dgm:constr type="r" for="ch" forName="txNode3" refType="w" fact="0.43"/>
          <dgm:constr type="h" for="ch" forName="txNode3" refType="h" fact="0.16"/>
          <dgm:constr type="l" for="ch" forName="txNode4" refType="w" fact="0.67"/>
          <dgm:constr type="ctrY" for="ch" forName="txNode4" refType="h" fact="0.5497"/>
          <dgm:constr type="r" for="ch" forName="txNode4" refType="w"/>
          <dgm:constr type="h" for="ch" forName="txNode4" refType="h" fact="0.16"/>
          <dgm:constr type="l" for="ch" forName="txNode5" refType="w" fact="0.5"/>
          <dgm:constr type="b" for="ch" forName="txNode5" refType="h"/>
          <dgm:constr type="r" for="ch" forName="txNode5" refType="w"/>
          <dgm:constr type="h" for="ch" forName="txNode5" refType="h" fact="0.16"/>
          <dgm:constr type="ctrX" for="ch" forName="dotNode2" refType="w" fact="0.3565"/>
          <dgm:constr type="ctrY" for="ch" forName="dotNode2" refType="h" fact="0.2885"/>
          <dgm:constr type="h" for="ch" forName="dotNode2" refType="h" fact="0.0218"/>
          <dgm:constr type="w" for="ch" forName="dotNode2" refType="h" refFor="ch" refForName="dotNode2"/>
          <dgm:constr type="ctrX" for="ch" forName="dotNode3" refType="w" fact="0.4922"/>
          <dgm:constr type="ctrY" for="ch" forName="dotNode3" refType="h" fact="0.4089"/>
          <dgm:constr type="h" for="ch" forName="dotNode3" refType="h" fact="0.0218"/>
          <dgm:constr type="w" for="ch" forName="dotNode3" refType="h" refFor="ch" refForName="dotNode3"/>
          <dgm:constr type="ctrX" for="ch" forName="dotNode4" refType="w" fact="0.5939"/>
          <dgm:constr type="ctrY" for="ch" forName="dotNode4" refType="h" fact="0.5497"/>
          <dgm:constr type="h" for="ch" forName="dotNode4" refType="h" fact="0.0218"/>
          <dgm:constr type="w" for="ch" forName="dotNode4" refType="h" refFor="ch" refForName="dotNode4"/>
        </dgm:constrLst>
      </dgm:if>
      <dgm:if name="Name7" axis="ch" ptType="node" func="cnt" op="equ" val="6">
        <dgm:constrLst>
          <dgm:constr type="primFontSz" for="ch" ptType="node" op="equ" val="65"/>
          <dgm:constr type="w" for="ch" forName="arrowNode" refType="w" fact="0.75"/>
          <dgm:constr type="h" for="ch" forName="arrowNode" refType="h"/>
          <dgm:constr type="l" for="ch" forName="arrowNode" refType="w" fact="0.07"/>
          <dgm:constr type="t" for="ch" forName="arrowNode"/>
          <dgm:constr type="l" for="ch" forName="txNode1" refType="w" fact="0"/>
          <dgm:constr type="t" for="ch" forName="txNode1" refType="h" fact="0"/>
          <dgm:constr type="r" for="ch" forName="txNode1" refType="w" fact="0.37"/>
          <dgm:constr type="h" for="ch" forName="txNode1" refType="h" fact="0.16"/>
          <dgm:constr type="l" for="ch" forName="txNode2" refType="w" fact="0.45"/>
          <dgm:constr type="ctrY" for="ch" forName="txNode2" refType="h" fact="0.2693"/>
          <dgm:constr type="r" for="ch" forName="txNode2" refType="w"/>
          <dgm:constr type="h" for="ch" forName="txNode2" refType="h" fact="0.16"/>
          <dgm:constr type="l" for="ch" forName="txNode3" refType="w" fact="0"/>
          <dgm:constr type="ctrY" for="ch" forName="txNode3" refType="h" fact="0.3638"/>
          <dgm:constr type="r" for="ch" forName="txNode3" refType="w" fact="0.37"/>
          <dgm:constr type="h" for="ch" forName="txNode3" refType="h" fact="0.16"/>
          <dgm:constr type="l" for="ch" forName="txNode4" refType="w" fact="0.63"/>
          <dgm:constr type="ctrY" for="ch" forName="txNode4" refType="h" fact="0.4744"/>
          <dgm:constr type="r" for="ch" forName="txNode4" refType="w"/>
          <dgm:constr type="h" for="ch" forName="txNode4" refType="h" fact="0.16"/>
          <dgm:constr type="l" for="ch" forName="txNode5" refType="w" fact="0"/>
          <dgm:constr type="ctrY" for="ch" forName="txNode5" refType="h" fact="0.5961"/>
          <dgm:constr type="r" for="ch" forName="txNode5" refType="w" fact="0.55"/>
          <dgm:constr type="h" for="ch" forName="txNode5" refType="h" fact="0.16"/>
          <dgm:constr type="l" for="ch" forName="txNode6" refType="w" fact="0.5"/>
          <dgm:constr type="b" for="ch" forName="txNode6" refType="h"/>
          <dgm:constr type="r" for="ch" forName="txNode6" refType="w"/>
          <dgm:constr type="h" for="ch" forName="txNode6" refType="h" fact="0.16"/>
          <dgm:constr type="ctrX" for="ch" forName="dotNode2" refType="w" fact="0.33"/>
          <dgm:constr type="ctrY" for="ch" forName="dotNode2" refType="h" fact="0.2693"/>
          <dgm:constr type="h" for="ch" forName="dotNode2" refType="h" fact="0.0218"/>
          <dgm:constr type="w" for="ch" forName="dotNode2" refType="h" refFor="ch" refForName="dotNode2"/>
          <dgm:constr type="ctrX" for="ch" forName="dotNode3" refType="w" fact="0.4419"/>
          <dgm:constr type="ctrY" for="ch" forName="dotNode3" refType="h" fact="0.3638"/>
          <dgm:constr type="h" for="ch" forName="dotNode3" refType="h" fact="0.0218"/>
          <dgm:constr type="w" for="ch" forName="dotNode3" refType="h" refFor="ch" refForName="dotNode3"/>
          <dgm:constr type="ctrX" for="ch" forName="dotNode4" refType="w" fact="0.5425"/>
          <dgm:constr type="ctrY" for="ch" forName="dotNode4" refType="h" fact="0.4744"/>
          <dgm:constr type="h" for="ch" forName="dotNode4" refType="h" fact="0.0218"/>
          <dgm:constr type="w" for="ch" forName="dotNode4" refType="h" refFor="ch" refForName="dotNode4"/>
          <dgm:constr type="ctrX" for="ch" forName="dotNode5" refType="w" fact="0.6153"/>
          <dgm:constr type="ctrY" for="ch" forName="dotNode5" refType="h" fact="0.5961"/>
          <dgm:constr type="h" for="ch" forName="dotNode5" refType="h" fact="0.0218"/>
          <dgm:constr type="w" for="ch" forName="dotNode5" refType="h" refFor="ch" refForName="dotNode5"/>
        </dgm:constrLst>
      </dgm:if>
      <dgm:else name="Name8">
        <dgm:constrLst>
          <dgm:constr type="primFontSz" for="ch" ptType="node" op="equ" val="65"/>
          <dgm:constr type="w" for="ch" forName="arrowNode" refType="w" fact="0.75"/>
          <dgm:constr type="h" for="ch" forName="arrowNode" refType="h"/>
          <dgm:constr type="l" for="ch" forName="arrowNode" refType="w" fact="0.07"/>
          <dgm:constr type="t" for="ch" forName="arrowNode"/>
          <dgm:constr type="l" for="ch" forName="txNode1" refType="w" fact="0"/>
          <dgm:constr type="t" for="ch" forName="txNode1" refType="h" fact="0"/>
          <dgm:constr type="r" for="ch" forName="txNode1" refType="w" fact="0.37"/>
          <dgm:constr type="h" for="ch" forName="txNode1" refType="h" fact="0.16"/>
          <dgm:constr type="l" for="ch" forName="txNode2" refType="w" fact="0.44"/>
          <dgm:constr type="ctrY" for="ch" forName="txNode2" refType="h" fact="0.2693"/>
          <dgm:constr type="r" for="ch" forName="txNode2" refType="w"/>
          <dgm:constr type="h" for="ch" forName="txNode2" refType="h" fact="0.16"/>
          <dgm:constr type="l" for="ch" forName="txNode3" refType="w" fact="0"/>
          <dgm:constr type="ctrY" for="ch" forName="txNode3" refType="h" fact="0.3424"/>
          <dgm:constr type="r" for="ch" forName="txNode3" refType="w" fact="0.33"/>
          <dgm:constr type="h" for="ch" forName="txNode3" refType="h" fact="0.16"/>
          <dgm:constr type="l" for="ch" forName="txNode4" refType="w" fact="0.61"/>
          <dgm:constr type="ctrY" for="ch" forName="txNode4" refType="h" fact="0.4276"/>
          <dgm:constr type="r" for="ch" forName="txNode4" refType="w"/>
          <dgm:constr type="h" for="ch" forName="txNode4" refType="h" fact="0.16"/>
          <dgm:constr type="l" for="ch" forName="txNode5" refType="w" fact="0"/>
          <dgm:constr type="ctrY" for="ch" forName="txNode5" refType="h" fact="0.5218"/>
          <dgm:constr type="r" for="ch" forName="txNode5" refType="w" fact="0.5"/>
          <dgm:constr type="h" for="ch" forName="txNode5" refType="h" fact="0.16"/>
          <dgm:constr type="l" for="ch" forName="txNode6" refType="w" fact="0.71"/>
          <dgm:constr type="ctrY" for="ch" forName="txNode6" refType="h" fact="0.6179"/>
          <dgm:constr type="r" for="ch" forName="txNode6" refType="w"/>
          <dgm:constr type="h" for="ch" forName="txNode6" refType="h" fact="0.16"/>
          <dgm:constr type="l" for="ch" forName="txNode7" refType="w" fact="0.5"/>
          <dgm:constr type="b" for="ch" forName="txNode7" refType="h"/>
          <dgm:constr type="r" for="ch" forName="txNode7" refType="w"/>
          <dgm:constr type="h" for="ch" forName="txNode7" refType="h" fact="0.16"/>
          <dgm:constr type="ctrX" for="ch" forName="dotNode2" refType="w" fact="0.33"/>
          <dgm:constr type="ctrY" for="ch" forName="dotNode2" refType="h" fact="0.2693"/>
          <dgm:constr type="h" for="ch" forName="dotNode2" refType="h" fact="0.0218"/>
          <dgm:constr type="w" for="ch" forName="dotNode2" refType="h" refFor="ch" refForName="dotNode2"/>
          <dgm:constr type="ctrX" for="ch" forName="dotNode3" refType="w" fact="0.425"/>
          <dgm:constr type="ctrY" for="ch" forName="dotNode3" refType="h" fact="0.3424"/>
          <dgm:constr type="h" for="ch" forName="dotNode3" refType="h" fact="0.0218"/>
          <dgm:constr type="w" for="ch" forName="dotNode3" refType="h" refFor="ch" refForName="dotNode3"/>
          <dgm:constr type="ctrX" for="ch" forName="dotNode4" refType="w" fact="0.505"/>
          <dgm:constr type="ctrY" for="ch" forName="dotNode4" refType="h" fact="0.4276"/>
          <dgm:constr type="h" for="ch" forName="dotNode4" refType="h" fact="0.0218"/>
          <dgm:constr type="w" for="ch" forName="dotNode4" refType="h" refFor="ch" refForName="dotNode4"/>
          <dgm:constr type="ctrX" for="ch" forName="dotNode5" refType="w" fact="0.5742"/>
          <dgm:constr type="ctrY" for="ch" forName="dotNode5" refType="h" fact="0.5218"/>
          <dgm:constr type="h" for="ch" forName="dotNode5" refType="h" fact="0.0218"/>
          <dgm:constr type="w" for="ch" forName="dotNode5" refType="h" refFor="ch" refForName="dotNode5"/>
          <dgm:constr type="ctrX" for="ch" forName="dotNode6" refType="w" fact="0.63"/>
          <dgm:constr type="ctrY" for="ch" forName="dotNode6" refType="h" fact="0.6179"/>
          <dgm:constr type="h" for="ch" forName="dotNode6" refType="h" fact="0.0218"/>
          <dgm:constr type="w" for="ch" forName="dotNode6" refType="h" refFor="ch" refForName="dotNode6"/>
        </dgm:constrLst>
      </dgm:else>
    </dgm:choose>
    <dgm:forEach name="Name9" axis="self" ptType="parTrans">
      <dgm:forEach name="Name10" axis="self" ptType="sibTrans" st="2">
        <dgm:forEach name="dotRepeat" axis="self">
          <dgm:layoutNode name="dotRepeatNode" styleLbl="fgShp">
            <dgm:alg type="sp"/>
            <dgm:shape xmlns:r="http://schemas.openxmlformats.org/officeDocument/2006/relationships" type="ellipse" r:blip="">
              <dgm:adjLst/>
            </dgm:shape>
            <dgm:presOf axis="self"/>
          </dgm:layoutNode>
        </dgm:forEach>
      </dgm:forEach>
    </dgm:forEach>
    <dgm:choose name="Name11">
      <dgm:if name="Name12" axis="ch" ptType="node" func="cnt" op="gte" val="1">
        <dgm:layoutNode name="arrowNode" styleLbl="node1">
          <dgm:alg type="sp"/>
          <dgm:shape xmlns:r="http://schemas.openxmlformats.org/officeDocument/2006/relationships" rot="73.2729" type="swooshArrow" r:blip="">
            <dgm:adjLst>
              <dgm:adj idx="1" val="0.1631"/>
              <dgm:adj idx="2" val="0.3137"/>
            </dgm:adjLst>
          </dgm:shape>
          <dgm:presOf/>
        </dgm:layoutNode>
      </dgm:if>
      <dgm:else name="Name13"/>
    </dgm:choose>
    <dgm:forEach name="Name14" axis="ch" ptType="node" cnt="1">
      <dgm:layoutNode name="txNode1" styleLbl="revTx">
        <dgm:varLst>
          <dgm:bulletEnabled val="1"/>
        </dgm:varLst>
        <dgm:alg type="tx">
          <dgm:param type="txAnchorVert" val="b"/>
        </dgm:alg>
        <dgm:shape xmlns:r="http://schemas.openxmlformats.org/officeDocument/2006/relationships" type="rect" r:blip="" zOrderOff="10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15" axis="ch" ptType="node" st="2" cnt="1">
      <dgm:layoutNode name="txNode2" styleLbl="revTx">
        <dgm:varLst>
          <dgm:bulletEnabled val="1"/>
        </dgm:varLst>
        <dgm:choose name="Name16">
          <dgm:if name="Name17" axis="self" ptType="node" func="revPos" op="equ" val="1">
            <dgm:alg type="tx">
              <dgm:param type="txAnchorVert" val="t"/>
            </dgm:alg>
          </dgm:if>
          <dgm:if name="Name18" axis="self" ptType="node" func="posOdd" op="equ" val="1">
            <dgm:alg type="tx">
              <dgm:param type="parTxLTRAlign" val="r"/>
              <dgm:param type="parTxRTLAlign" val="r"/>
            </dgm:alg>
          </dgm:if>
          <dgm:else name="Name19">
            <dgm:alg type="tx">
              <dgm:param type="parTxLTRAlign" val="l"/>
              <dgm:param type="parTxRTLAlign" val="l"/>
            </dgm:alg>
          </dgm:else>
        </dgm:choose>
        <dgm:shape xmlns:r="http://schemas.openxmlformats.org/officeDocument/2006/relationships" type="rect" r:blip="" zOrderOff="10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20">
        <dgm:if name="Name21" axis="par ch" ptType="all node" func="cnt" op="neq" val="2">
          <dgm:forEach name="Name22" axis="follow" ptType="sibTrans" cnt="1">
            <dgm:layoutNode name="dotNode2">
              <dgm:alg type="sp"/>
              <dgm:shape xmlns:r="http://schemas.openxmlformats.org/officeDocument/2006/relationships" r:blip="">
                <dgm:adjLst/>
              </dgm:shape>
              <dgm:presOf/>
              <dgm:forEach name="Name23" ref="dotRepeat"/>
            </dgm:layoutNode>
          </dgm:forEach>
        </dgm:if>
        <dgm:else name="Name24"/>
      </dgm:choose>
    </dgm:forEach>
    <dgm:forEach name="Name25" axis="ch" ptType="node" st="3" cnt="1">
      <dgm:layoutNode name="txNode3" styleLbl="revTx">
        <dgm:varLst>
          <dgm:bulletEnabled val="1"/>
        </dgm:varLst>
        <dgm:choose name="Name26">
          <dgm:if name="Name27" axis="self" ptType="node" func="revPos" op="equ" val="1">
            <dgm:alg type="tx">
              <dgm:param type="txAnchorVert" val="t"/>
            </dgm:alg>
          </dgm:if>
          <dgm:if name="Name28" axis="self" ptType="node" func="posOdd" op="equ" val="1">
            <dgm:alg type="tx">
              <dgm:param type="parTxLTRAlign" val="r"/>
              <dgm:param type="parTxRTLAlign" val="r"/>
            </dgm:alg>
          </dgm:if>
          <dgm:else name="Name29">
            <dgm:alg type="tx">
              <dgm:param type="parTxLTRAlign" val="l"/>
              <dgm:param type="parTxRTLAlign" val="l"/>
            </dgm:alg>
          </dgm:else>
        </dgm:choose>
        <dgm:shape xmlns:r="http://schemas.openxmlformats.org/officeDocument/2006/relationships" type="rect" r:blip="" zOrderOff="10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30">
        <dgm:if name="Name31" axis="par ch" ptType="all node" func="cnt" op="neq" val="3">
          <dgm:forEach name="Name32" axis="follow" ptType="sibTrans" cnt="1">
            <dgm:layoutNode name="dotNode3">
              <dgm:alg type="sp"/>
              <dgm:shape xmlns:r="http://schemas.openxmlformats.org/officeDocument/2006/relationships" r:blip="">
                <dgm:adjLst/>
              </dgm:shape>
              <dgm:presOf/>
              <dgm:forEach name="Name33" ref="dotRepeat"/>
            </dgm:layoutNode>
          </dgm:forEach>
        </dgm:if>
        <dgm:else name="Name34"/>
      </dgm:choose>
    </dgm:forEach>
    <dgm:forEach name="Name35" axis="ch" ptType="node" st="4" cnt="1">
      <dgm:layoutNode name="txNode4" styleLbl="revTx">
        <dgm:varLst>
          <dgm:bulletEnabled val="1"/>
        </dgm:varLst>
        <dgm:choose name="Name36">
          <dgm:if name="Name37" axis="self" ptType="node" func="revPos" op="equ" val="1">
            <dgm:alg type="tx">
              <dgm:param type="txAnchorVert" val="t"/>
            </dgm:alg>
          </dgm:if>
          <dgm:if name="Name38" axis="self" ptType="node" func="posOdd" op="equ" val="1">
            <dgm:alg type="tx">
              <dgm:param type="parTxLTRAlign" val="r"/>
              <dgm:param type="parTxRTLAlign" val="r"/>
            </dgm:alg>
          </dgm:if>
          <dgm:else name="Name39">
            <dgm:alg type="tx">
              <dgm:param type="parTxLTRAlign" val="l"/>
              <dgm:param type="parTxRTLAlign" val="l"/>
            </dgm:alg>
          </dgm:else>
        </dgm:choose>
        <dgm:shape xmlns:r="http://schemas.openxmlformats.org/officeDocument/2006/relationships" type="rect" r:blip="" zOrderOff="10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40">
        <dgm:if name="Name41" axis="par ch" ptType="all node" func="cnt" op="neq" val="4">
          <dgm:forEach name="Name42" axis="follow" ptType="sibTrans" cnt="1">
            <dgm:layoutNode name="dotNode4">
              <dgm:alg type="sp"/>
              <dgm:shape xmlns:r="http://schemas.openxmlformats.org/officeDocument/2006/relationships" r:blip="">
                <dgm:adjLst/>
              </dgm:shape>
              <dgm:presOf/>
              <dgm:forEach name="Name43" ref="dotRepeat"/>
            </dgm:layoutNode>
          </dgm:forEach>
        </dgm:if>
        <dgm:else name="Name44"/>
      </dgm:choose>
    </dgm:forEach>
    <dgm:forEach name="Name45" axis="ch" ptType="node" st="5" cnt="1">
      <dgm:layoutNode name="txNode5" styleLbl="revTx">
        <dgm:varLst>
          <dgm:bulletEnabled val="1"/>
        </dgm:varLst>
        <dgm:choose name="Name46">
          <dgm:if name="Name47" axis="self" ptType="node" func="revPos" op="equ" val="1">
            <dgm:alg type="tx">
              <dgm:param type="txAnchorVert" val="t"/>
            </dgm:alg>
          </dgm:if>
          <dgm:if name="Name48" axis="self" ptType="node" func="posOdd" op="equ" val="1">
            <dgm:alg type="tx">
              <dgm:param type="parTxLTRAlign" val="r"/>
              <dgm:param type="parTxRTLAlign" val="r"/>
            </dgm:alg>
          </dgm:if>
          <dgm:else name="Name49">
            <dgm:alg type="tx">
              <dgm:param type="parTxLTRAlign" val="l"/>
              <dgm:param type="parTxRTLAlign" val="l"/>
            </dgm:alg>
          </dgm:else>
        </dgm:choose>
        <dgm:shape xmlns:r="http://schemas.openxmlformats.org/officeDocument/2006/relationships" type="rect" r:blip="" zOrderOff="10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50">
        <dgm:if name="Name51" axis="par ch" ptType="all node" func="cnt" op="neq" val="5">
          <dgm:forEach name="Name52" axis="follow" ptType="sibTrans" cnt="1">
            <dgm:layoutNode name="dotNode5">
              <dgm:alg type="sp"/>
              <dgm:shape xmlns:r="http://schemas.openxmlformats.org/officeDocument/2006/relationships" r:blip="">
                <dgm:adjLst/>
              </dgm:shape>
              <dgm:presOf/>
              <dgm:forEach name="Name53" ref="dotRepeat"/>
            </dgm:layoutNode>
          </dgm:forEach>
        </dgm:if>
        <dgm:else name="Name54"/>
      </dgm:choose>
    </dgm:forEach>
    <dgm:forEach name="Name55" axis="ch" ptType="node" st="6" cnt="1">
      <dgm:layoutNode name="txNode6" styleLbl="revTx">
        <dgm:varLst>
          <dgm:bulletEnabled val="1"/>
        </dgm:varLst>
        <dgm:choose name="Name56">
          <dgm:if name="Name57" axis="self" ptType="node" func="revPos" op="equ" val="1">
            <dgm:alg type="tx">
              <dgm:param type="txAnchorVert" val="t"/>
            </dgm:alg>
          </dgm:if>
          <dgm:if name="Name58" axis="self" ptType="node" func="posOdd" op="equ" val="1">
            <dgm:alg type="tx">
              <dgm:param type="parTxLTRAlign" val="r"/>
              <dgm:param type="parTxRTLAlign" val="r"/>
            </dgm:alg>
          </dgm:if>
          <dgm:else name="Name59">
            <dgm:alg type="tx">
              <dgm:param type="parTxLTRAlign" val="l"/>
              <dgm:param type="parTxRTLAlign" val="l"/>
            </dgm:alg>
          </dgm:else>
        </dgm:choose>
        <dgm:shape xmlns:r="http://schemas.openxmlformats.org/officeDocument/2006/relationships" type="rect" r:blip="" zOrderOff="10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60">
        <dgm:if name="Name61" axis="par ch" ptType="all node" func="cnt" op="neq" val="6">
          <dgm:forEach name="Name62" axis="follow" ptType="sibTrans" cnt="1">
            <dgm:layoutNode name="dotNode6">
              <dgm:alg type="sp"/>
              <dgm:shape xmlns:r="http://schemas.openxmlformats.org/officeDocument/2006/relationships" r:blip="">
                <dgm:adjLst/>
              </dgm:shape>
              <dgm:presOf/>
              <dgm:forEach name="Name63" ref="dotRepeat"/>
            </dgm:layoutNode>
          </dgm:forEach>
        </dgm:if>
        <dgm:else name="Name64"/>
      </dgm:choose>
    </dgm:forEach>
    <dgm:forEach name="Name65" axis="ch" ptType="node" st="7" cnt="1">
      <dgm:layoutNode name="txNode7" styleLbl="revTx">
        <dgm:varLst>
          <dgm:bulletEnabled val="1"/>
        </dgm:varLst>
        <dgm:alg type="tx">
          <dgm:param type="txAnchorVert" val="t"/>
        </dgm:alg>
        <dgm:shape xmlns:r="http://schemas.openxmlformats.org/officeDocument/2006/relationships" type="rect" r:blip="" zOrderOff="10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4#1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4#2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72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972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FC43CEE-AD5F-4714-95FC-32C3647E4B7D}" type="datetimeFigureOut">
              <a:rPr lang="ru-RU" smtClean="0"/>
              <a:pPr/>
              <a:t>19.01.2015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42975" y="746125"/>
            <a:ext cx="4972050" cy="37290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724202"/>
            <a:ext cx="5486400" cy="44755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6678"/>
            <a:ext cx="2971800" cy="4972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6678"/>
            <a:ext cx="2971800" cy="4972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2AF4DB-B906-4D8E-AC71-3DA64118A8D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2AF4DB-B906-4D8E-AC71-3DA64118A8D4}" type="slidenum">
              <a:rPr lang="ru-RU" smtClean="0"/>
              <a:pPr/>
              <a:t>1</a:t>
            </a:fld>
            <a:endParaRPr lang="ru-RU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2AF4DB-B906-4D8E-AC71-3DA64118A8D4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2AF4DB-B906-4D8E-AC71-3DA64118A8D4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2AF4DB-B906-4D8E-AC71-3DA64118A8D4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2AF4DB-B906-4D8E-AC71-3DA64118A8D4}" type="slidenum">
              <a:rPr lang="ru-RU" smtClean="0"/>
              <a:pPr/>
              <a:t>19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2AF4DB-B906-4D8E-AC71-3DA64118A8D4}" type="slidenum">
              <a:rPr lang="ru-RU" smtClean="0"/>
              <a:pPr/>
              <a:t>20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7FFC97-9079-4BFB-9C49-4CA601FA485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4D34FE-C00D-4A6D-A9F4-736F9D50790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533400"/>
            <a:ext cx="2057400" cy="55927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533400"/>
            <a:ext cx="6019800" cy="55927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F3295E-1DC7-4402-8EE7-6E4688FE7BA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7461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533525"/>
            <a:ext cx="4038600" cy="50196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533525"/>
            <a:ext cx="4038600" cy="50196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067AE4-377B-47AD-847D-C2DC4436DDD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Rectangle 27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www.themegallery.com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F15B44-3C83-45B7-B926-5A9C02D725C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9D2FC2-8455-40E5-BBC1-3663046A8B4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48100" cy="4144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86300" y="1981200"/>
            <a:ext cx="3848100" cy="4144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C0555B-1775-42CA-B01E-7438C34D918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037554-A515-49F6-97A4-45C3F326507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166C59-AD81-41AA-91B7-8B2721A29B5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13E432-B841-45A3-B712-E98FCEE073C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9652B4-E8FF-4EA8-A574-790201201EC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D380DD-34DE-4B9A-9421-9C62FA8090B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5334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848600" cy="4144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455640BD-66BE-4EA4-9B2A-4CBE3A58E53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93" r:id="rId10"/>
    <p:sldLayoutId id="2147483694" r:id="rId11"/>
    <p:sldLayoutId id="2147483696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ahoma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ahoma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ahoma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ahoma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ahoma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ahoma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ahoma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8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tx2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2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2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2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2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2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2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2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Relationship Id="rId6" Type="http://schemas.openxmlformats.org/officeDocument/2006/relationships/slide" Target="slide8.xml"/><Relationship Id="rId5" Type="http://schemas.openxmlformats.org/officeDocument/2006/relationships/slide" Target="slide6.xml"/><Relationship Id="rId4" Type="http://schemas.openxmlformats.org/officeDocument/2006/relationships/slide" Target="slide7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diagramLayout" Target="../diagrams/layout3.xml"/><Relationship Id="rId7" Type="http://schemas.openxmlformats.org/officeDocument/2006/relationships/image" Target="../media/image16.png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Relationship Id="rId9" Type="http://schemas.openxmlformats.org/officeDocument/2006/relationships/slide" Target="slide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gif"/><Relationship Id="rId4" Type="http://schemas.openxmlformats.org/officeDocument/2006/relationships/image" Target="../media/image6.gif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Relationship Id="rId6" Type="http://schemas.openxmlformats.org/officeDocument/2006/relationships/slide" Target="slide8.xml"/><Relationship Id="rId5" Type="http://schemas.openxmlformats.org/officeDocument/2006/relationships/slide" Target="slide6.xml"/><Relationship Id="rId4" Type="http://schemas.openxmlformats.org/officeDocument/2006/relationships/slide" Target="slide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7" Type="http://schemas.openxmlformats.org/officeDocument/2006/relationships/slide" Target="slide5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Relationship Id="rId6" Type="http://schemas.openxmlformats.org/officeDocument/2006/relationships/slide" Target="slide8.xml"/><Relationship Id="rId5" Type="http://schemas.openxmlformats.org/officeDocument/2006/relationships/slide" Target="slide6.xml"/><Relationship Id="rId4" Type="http://schemas.openxmlformats.org/officeDocument/2006/relationships/slide" Target="slide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" Target="slide5.xml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Педагогическая  мастерская</a:t>
            </a:r>
            <a:b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83568" y="2276872"/>
            <a:ext cx="7848600" cy="4144963"/>
          </a:xfrm>
        </p:spPr>
        <p:txBody>
          <a:bodyPr/>
          <a:lstStyle/>
          <a:p>
            <a:pPr>
              <a:buNone/>
            </a:pPr>
            <a:r>
              <a:rPr lang="ru-RU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«Организация внеурочной деятельности в начальной школе в рамках реализации ФГОС».</a:t>
            </a:r>
          </a:p>
          <a:p>
            <a:endParaRPr lang="ru-RU" dirty="0"/>
          </a:p>
        </p:txBody>
      </p:sp>
      <p:pic>
        <p:nvPicPr>
          <p:cNvPr id="7170" name="Picture 2" descr="&amp;SHcy;&amp;kcy;&amp;ocy;&amp;lcy;&amp;softcy;&amp;ncy;&amp;ycy;&amp;jcy; &amp;scy;&amp;acy;&amp;jcy;&amp;tcy; - &amp;Icy;&amp;scy;&amp;tcy;&amp;ocy;&amp;rcy;&amp;icy;&amp;yacy; &amp;shcy;&amp;kcy;&amp;ocy;&amp;lcy;&amp;ycy;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35696" y="3573016"/>
            <a:ext cx="5981700" cy="17240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326" name="Group 14"/>
          <p:cNvGraphicFramePr>
            <a:graphicFrameLocks noGrp="1"/>
          </p:cNvGraphicFramePr>
          <p:nvPr/>
        </p:nvGraphicFramePr>
        <p:xfrm>
          <a:off x="533400" y="914400"/>
          <a:ext cx="8610600" cy="4953000"/>
        </p:xfrm>
        <a:graphic>
          <a:graphicData uri="http://schemas.openxmlformats.org/drawingml/2006/table">
            <a:tbl>
              <a:tblPr/>
              <a:tblGrid>
                <a:gridCol w="3036888"/>
                <a:gridCol w="2819400"/>
                <a:gridCol w="2754312"/>
              </a:tblGrid>
              <a:tr h="4953000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3.     Нравственно-этическая ориентация</a:t>
                      </a:r>
                    </a:p>
                  </a:txBody>
                  <a:tcPr marL="60960" marR="6096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5720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формирование единого образа мира при разнообразии культур</a:t>
                      </a:r>
                    </a:p>
                    <a:p>
                      <a:pPr marL="45720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-развитие этических чувств как регуляторов морального поведения</a:t>
                      </a:r>
                    </a:p>
                    <a:p>
                      <a:pPr marL="45720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знание основных моральных норм</a:t>
                      </a:r>
                    </a:p>
                    <a:p>
                      <a:pPr marL="45720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формирование моральной самооценки</a:t>
                      </a:r>
                    </a:p>
                    <a:p>
                      <a:pPr marL="45720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-развитие доброжелательности, внимательности к людям, готовности к сотрудничеству и дружбе</a:t>
                      </a:r>
                    </a:p>
                    <a:p>
                      <a:pPr marL="45720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формирование установки на здоровый и безопасный образ жизни</a:t>
                      </a:r>
                    </a:p>
                  </a:txBody>
                  <a:tcPr marL="60960" marR="6096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AutoNum type="arabicPeriod"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Методика «Что такое хорошо и что такое плохо» (1 класс)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AutoNum type="arabicPeriod"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Адаптированный вариант теста </a:t>
                      </a:r>
                      <a:r>
                        <a:rPr kumimoji="0" lang="ru-RU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Н.Е.Щурковой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«Размышляем о жизненном опыте» для младших школьников.(3-4классы)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AutoNum type="arabicPeriod"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Методика «Репка»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AutoNum type="arabicPeriod"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Методика С.М. Петровой «Русские пословицы»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AutoNum type="arabicPeriod"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Методика «Что мы ценим в людях»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AutoNum type="arabicPeriod"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Методика Н.Е. Богуславской «Закончи предложение»</a:t>
                      </a:r>
                    </a:p>
                  </a:txBody>
                  <a:tcPr marL="60960" marR="6096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332656"/>
            <a:ext cx="8229600" cy="1143000"/>
          </a:xfrm>
        </p:spPr>
        <p:txBody>
          <a:bodyPr/>
          <a:lstStyle/>
          <a:p>
            <a:r>
              <a:rPr lang="ru-RU" dirty="0" smtClean="0"/>
              <a:t>Тест «Оцени себя сам»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1" y="1340768"/>
            <a:ext cx="8706212" cy="4890699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ru-RU" sz="2000" dirty="0" smtClean="0"/>
              <a:t>Низкий              ____!____!____!____!____!____!____      высокий</a:t>
            </a:r>
            <a:br>
              <a:rPr lang="ru-RU" sz="2000" dirty="0" smtClean="0"/>
            </a:br>
            <a:r>
              <a:rPr lang="ru-RU" sz="2000" dirty="0" smtClean="0"/>
              <a:t>Грустный          ____!____!____!____!____!____!____      веселый</a:t>
            </a:r>
            <a:br>
              <a:rPr lang="ru-RU" sz="2000" dirty="0" smtClean="0"/>
            </a:br>
            <a:r>
              <a:rPr lang="ru-RU" sz="2000" dirty="0" smtClean="0"/>
              <a:t>Неряшливый    ____!____!____!____!____!____!____      аккуратный Слабый             ____!____!____!____!____!____!____        сильный</a:t>
            </a:r>
            <a:br>
              <a:rPr lang="ru-RU" sz="2000" dirty="0" smtClean="0"/>
            </a:br>
            <a:r>
              <a:rPr lang="ru-RU" sz="2000" dirty="0" smtClean="0"/>
              <a:t>Ленивый           ____!____!____!____!____!____!___   трудолюбивый</a:t>
            </a:r>
            <a:br>
              <a:rPr lang="ru-RU" sz="2000" dirty="0" smtClean="0"/>
            </a:br>
            <a:r>
              <a:rPr lang="ru-RU" sz="2000" dirty="0" smtClean="0"/>
              <a:t>Злой                   ____!____!____!____!____!____!____         добрый</a:t>
            </a:r>
            <a:br>
              <a:rPr lang="ru-RU" sz="2000" dirty="0" smtClean="0"/>
            </a:br>
            <a:r>
              <a:rPr lang="ru-RU" sz="2000" dirty="0" smtClean="0"/>
              <a:t>Неуклюжий      ____!____!____!____!____!____!____         ловкий</a:t>
            </a:r>
            <a:br>
              <a:rPr lang="ru-RU" sz="2000" dirty="0" smtClean="0"/>
            </a:br>
            <a:r>
              <a:rPr lang="ru-RU" sz="2000" dirty="0" smtClean="0"/>
              <a:t>Трусливый        ____!____!____!____!____!____!____       смелый</a:t>
            </a:r>
            <a:br>
              <a:rPr lang="ru-RU" sz="2000" dirty="0" smtClean="0"/>
            </a:b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dirty="0" smtClean="0"/>
              <a:t>МЕТОДИКА «ЦВЕТИК-СЕМИЦВЕТИК»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2400" dirty="0" smtClean="0"/>
              <a:t>Цель: выявление направленности интересов младших школьников</a:t>
            </a:r>
            <a:endParaRPr lang="ru-RU" sz="2400" dirty="0"/>
          </a:p>
        </p:txBody>
      </p:sp>
      <p:sp>
        <p:nvSpPr>
          <p:cNvPr id="9217" name="Rectangle 1"/>
          <p:cNvSpPr>
            <a:spLocks noChangeArrowheads="1"/>
          </p:cNvSpPr>
          <p:nvPr/>
        </p:nvSpPr>
        <p:spPr bwMode="auto">
          <a:xfrm>
            <a:off x="467544" y="764704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218" name="Rectangle 2"/>
          <p:cNvSpPr>
            <a:spLocks noChangeArrowheads="1"/>
          </p:cNvSpPr>
          <p:nvPr/>
        </p:nvSpPr>
        <p:spPr bwMode="auto">
          <a:xfrm rot="10800000">
            <a:off x="0" y="629734"/>
            <a:ext cx="9144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8" name="Picture 2" descr="&amp;acy;&amp;pcy;&amp;pcy;&amp;lcy;&amp;icy;&amp;kcy;&amp;acy;&amp;tscy;&amp;icy;&amp;yacy; &amp;tscy;&amp;vcy;&amp;iecy;&amp;tcy;&amp;icy;&amp;kcy; &amp;scy;&amp;iecy;&amp;mcy;&amp;icy;&amp;tscy;&amp;vcy;&amp;iecy;&amp;tcy;&amp;icy;&amp;kcy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43808" y="1844824"/>
            <a:ext cx="3219450" cy="4572000"/>
          </a:xfrm>
          <a:prstGeom prst="rect">
            <a:avLst/>
          </a:prstGeom>
          <a:noFill/>
        </p:spPr>
      </p:pic>
      <p:sp>
        <p:nvSpPr>
          <p:cNvPr id="9" name="Содержимое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115616" y="1988841"/>
          <a:ext cx="6984777" cy="3840480"/>
        </p:xfrm>
        <a:graphic>
          <a:graphicData uri="http://schemas.openxmlformats.org/drawingml/2006/table">
            <a:tbl>
              <a:tblPr/>
              <a:tblGrid>
                <a:gridCol w="1539547"/>
                <a:gridCol w="1169492"/>
                <a:gridCol w="1424911"/>
                <a:gridCol w="1283123"/>
                <a:gridCol w="1567704"/>
              </a:tblGrid>
              <a:tr h="685794">
                <a:tc>
                  <a:txBody>
                    <a:bodyPr/>
                    <a:lstStyle/>
                    <a:p>
                      <a:pPr marL="155575" marR="125095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latin typeface="Times New Roman"/>
                          <a:ea typeface="Times New Roman"/>
                        </a:rPr>
                        <a:t>Фамилия </a:t>
                      </a:r>
                      <a:r>
                        <a:rPr lang="ru-RU" sz="2400" dirty="0">
                          <a:latin typeface="Times New Roman"/>
                          <a:ea typeface="Times New Roman"/>
                        </a:rPr>
                        <a:t>имя</a:t>
                      </a: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99695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Times New Roman"/>
                        </a:rPr>
                        <a:t>Желание</a:t>
                      </a: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028691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для себя</a:t>
                      </a: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для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родных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и близких</a:t>
                      </a: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Times New Roman"/>
                        </a:rPr>
                        <a:t>для класса и школы</a:t>
                      </a: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0480" marR="5207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Times New Roman"/>
                        </a:rPr>
                        <a:t>для всех людей</a:t>
                      </a: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685794">
                <a:tc>
                  <a:txBody>
                    <a:bodyPr/>
                    <a:lstStyle/>
                    <a:p>
                      <a:pPr marL="12065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Антонова Аня</a:t>
                      </a: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3</a:t>
                      </a: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1, 2, 6</a:t>
                      </a: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4, 5</a:t>
                      </a: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Times New Roman"/>
                        </a:rPr>
                        <a:t>7</a:t>
                      </a: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2051720" y="1268761"/>
            <a:ext cx="480628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>МЕТОДИКА «ЦВЕТИК-СЕМИЦВЕТИК»</a:t>
            </a:r>
            <a:r>
              <a:rPr lang="ru-RU" dirty="0" smtClean="0">
                <a:solidFill>
                  <a:srgbClr val="0070C0"/>
                </a:solidFill>
              </a:rPr>
              <a:t/>
            </a:r>
            <a:br>
              <a:rPr lang="ru-RU" dirty="0" smtClean="0">
                <a:solidFill>
                  <a:srgbClr val="0070C0"/>
                </a:solidFill>
              </a:rPr>
            </a:br>
            <a:endParaRPr lang="ru-RU" dirty="0">
              <a:solidFill>
                <a:srgbClr val="0070C0"/>
              </a:solidFill>
            </a:endParaRPr>
          </a:p>
        </p:txBody>
      </p:sp>
      <p:pic>
        <p:nvPicPr>
          <p:cNvPr id="4" name="Содержимое 3" descr="&amp;Scy;&amp;acy;&amp;jcy;&amp;tcy; &amp;Acy;&amp;rcy;&amp;mcy;&amp;icy;&amp;zcy;&amp;ocy;&amp;ncy;&amp;scy;&amp;kcy;&amp;ocy;&amp;jcy; &amp;scy;&amp;rcy;&amp;iecy;&amp;dcy;&amp;ncy;&amp;iecy;&amp;jcy; &amp;shcy;&amp;kcy;&amp;ocy;&amp;lcy;&amp;ycy; - &amp;Gcy;&amp;lcy;&amp;acy;&amp;vcy;&amp;ncy;&amp;acy;&amp;yacy; &amp;scy;&amp;tcy;&amp;rcy;&amp;acy;&amp;ncy;&amp;icy;&amp;tscy;&amp;acy;"/>
          <p:cNvPicPr>
            <a:picLocks/>
          </p:cNvPicPr>
          <p:nvPr/>
        </p:nvPicPr>
        <p:blipFill>
          <a:blip r:embed="rId2" cstate="print">
            <a:clrChange>
              <a:clrFrom>
                <a:srgbClr val="F2F1F7"/>
              </a:clrFrom>
              <a:clrTo>
                <a:srgbClr val="F2F1F7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372200" y="1916832"/>
            <a:ext cx="2160240" cy="1152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Методика «Беседа о школе»</a:t>
            </a:r>
            <a:br>
              <a:rPr lang="ru-RU" dirty="0" smtClean="0"/>
            </a:br>
            <a:r>
              <a:rPr lang="ru-RU" sz="2400" dirty="0" err="1" smtClean="0"/>
              <a:t>Цель:выявление</a:t>
            </a:r>
            <a:r>
              <a:rPr lang="ru-RU" sz="2400" dirty="0" smtClean="0"/>
              <a:t> внутренней позиции школьника, его мотивации к учению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Содержимое 3" descr="&amp;Kcy;&amp;acy;&amp;kcy; &amp;ncy;&amp;acy;&amp;rcy;&amp;icy;&amp;scy;&amp;ocy;&amp;vcy;&amp;acy;&amp;tcy;&amp;softcy; &amp;bcy;&amp;iecy;&amp;zcy;&amp;ocy;&amp;pcy;&amp;acy;&amp;scy;&amp;ncy;&amp;ycy;&amp;jcy; &amp;pcy;&amp;rcy;&amp;ocy;&amp;iecy;&amp;zcy;&amp;dcy; &amp;vcy; &amp;shcy;&amp;kcy;&amp;ocy;&amp;lcy;&amp;ucy; &amp;Scy;&amp;acy;&amp;jcy;&amp;tcy; &amp;ocy; &amp;rcy;&amp;icy;&amp;scy;&amp;ocy;&amp;vcy;&amp;acy;&amp;ncy;&amp;icy;&amp;icy;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5164" y="1981200"/>
            <a:ext cx="5689872" cy="4144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title"/>
          </p:nvPr>
        </p:nvSpPr>
        <p:spPr>
          <a:xfrm>
            <a:off x="179388" y="333375"/>
            <a:ext cx="8229600" cy="746125"/>
          </a:xfrm>
        </p:spPr>
        <p:txBody>
          <a:bodyPr/>
          <a:lstStyle/>
          <a:p>
            <a:pPr eaLnBrk="1" hangingPunct="1"/>
            <a:r>
              <a:rPr lang="ru-RU" dirty="0" smtClean="0"/>
              <a:t>Основные предметы диагностики</a:t>
            </a:r>
            <a:endParaRPr lang="en-US" dirty="0" smtClean="0"/>
          </a:p>
        </p:txBody>
      </p:sp>
      <p:sp>
        <p:nvSpPr>
          <p:cNvPr id="9220" name="Oval 3"/>
          <p:cNvSpPr>
            <a:spLocks noChangeArrowheads="1"/>
          </p:cNvSpPr>
          <p:nvPr/>
        </p:nvSpPr>
        <p:spPr bwMode="gray">
          <a:xfrm>
            <a:off x="2760663" y="2124075"/>
            <a:ext cx="3743325" cy="3743325"/>
          </a:xfrm>
          <a:prstGeom prst="ellipse">
            <a:avLst/>
          </a:prstGeom>
          <a:gradFill rotWithShape="1">
            <a:gsLst>
              <a:gs pos="0">
                <a:srgbClr val="E6E6E6"/>
              </a:gs>
              <a:gs pos="14999">
                <a:srgbClr val="7D8496"/>
              </a:gs>
              <a:gs pos="53000">
                <a:srgbClr val="E6E6E6"/>
              </a:gs>
              <a:gs pos="67999">
                <a:srgbClr val="7D8496"/>
              </a:gs>
              <a:gs pos="92999">
                <a:srgbClr val="E6E6E6"/>
              </a:gs>
              <a:gs pos="100000">
                <a:srgbClr val="FFFFFF"/>
              </a:gs>
            </a:gsLst>
            <a:lin ang="270000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9221" name="Oval 4"/>
          <p:cNvSpPr>
            <a:spLocks noChangeArrowheads="1"/>
          </p:cNvSpPr>
          <p:nvPr/>
        </p:nvSpPr>
        <p:spPr bwMode="gray">
          <a:xfrm>
            <a:off x="3254375" y="2603500"/>
            <a:ext cx="2749550" cy="2746375"/>
          </a:xfrm>
          <a:prstGeom prst="ellipse">
            <a:avLst/>
          </a:prstGeom>
          <a:gradFill rotWithShape="1">
            <a:gsLst>
              <a:gs pos="0">
                <a:srgbClr val="A1A1A1"/>
              </a:gs>
              <a:gs pos="50000">
                <a:srgbClr val="FFFFFF"/>
              </a:gs>
              <a:gs pos="100000">
                <a:srgbClr val="A1A1A1"/>
              </a:gs>
            </a:gsLst>
            <a:lin ang="2700000" scaled="1"/>
          </a:gradFill>
          <a:ln w="9525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wrap="none" anchor="ctr"/>
          <a:lstStyle/>
          <a:p>
            <a:endParaRPr lang="ru-RU"/>
          </a:p>
        </p:txBody>
      </p:sp>
      <p:sp>
        <p:nvSpPr>
          <p:cNvPr id="18437" name="Text Box 5"/>
          <p:cNvSpPr txBox="1">
            <a:spLocks noChangeArrowheads="1"/>
          </p:cNvSpPr>
          <p:nvPr/>
        </p:nvSpPr>
        <p:spPr bwMode="gray">
          <a:xfrm>
            <a:off x="3429000" y="3444875"/>
            <a:ext cx="2441575" cy="830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2400" b="1" dirty="0">
                <a:solidFill>
                  <a:srgbClr val="080808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  <a:cs typeface="Arial" charset="0"/>
              </a:rPr>
              <a:t>Предметы диагностики</a:t>
            </a:r>
            <a:endParaRPr lang="en-US" sz="2400" b="1" dirty="0">
              <a:solidFill>
                <a:srgbClr val="080808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Arial" charset="0"/>
              <a:cs typeface="Arial" charset="0"/>
            </a:endParaRPr>
          </a:p>
        </p:txBody>
      </p:sp>
      <p:sp>
        <p:nvSpPr>
          <p:cNvPr id="9223" name="Text Box 6"/>
          <p:cNvSpPr txBox="1">
            <a:spLocks noChangeArrowheads="1"/>
          </p:cNvSpPr>
          <p:nvPr/>
        </p:nvSpPr>
        <p:spPr bwMode="gray">
          <a:xfrm>
            <a:off x="5486400" y="1676400"/>
            <a:ext cx="3124200" cy="830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cs typeface="Arial" charset="0"/>
              </a:rPr>
              <a:t>Личность воспитанника</a:t>
            </a:r>
            <a:endParaRPr lang="en-US" sz="2400" b="1" dirty="0" smtClean="0">
              <a:solidFill>
                <a:schemeClr val="accent1">
                  <a:lumMod val="50000"/>
                </a:schemeClr>
              </a:solidFill>
              <a:cs typeface="Arial" charset="0"/>
            </a:endParaRPr>
          </a:p>
        </p:txBody>
      </p:sp>
      <p:sp>
        <p:nvSpPr>
          <p:cNvPr id="9224" name="Text Box 7"/>
          <p:cNvSpPr txBox="1">
            <a:spLocks noChangeArrowheads="1"/>
          </p:cNvSpPr>
          <p:nvPr/>
        </p:nvSpPr>
        <p:spPr bwMode="gray">
          <a:xfrm>
            <a:off x="107950" y="5511800"/>
            <a:ext cx="3201988" cy="830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cs typeface="Arial" charset="0"/>
              </a:rPr>
              <a:t>Профессиональная позиция педагога</a:t>
            </a:r>
            <a:endParaRPr lang="en-US" sz="2400" b="1" dirty="0" smtClean="0">
              <a:solidFill>
                <a:schemeClr val="accent6">
                  <a:lumMod val="50000"/>
                </a:schemeClr>
              </a:solidFill>
              <a:cs typeface="Arial" charset="0"/>
            </a:endParaRPr>
          </a:p>
        </p:txBody>
      </p:sp>
      <p:sp>
        <p:nvSpPr>
          <p:cNvPr id="9225" name="Text Box 8"/>
          <p:cNvSpPr txBox="1">
            <a:spLocks noChangeArrowheads="1"/>
          </p:cNvSpPr>
          <p:nvPr/>
        </p:nvSpPr>
        <p:spPr bwMode="gray">
          <a:xfrm>
            <a:off x="6629400" y="5181600"/>
            <a:ext cx="2209800" cy="8302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sz="2400" b="1" dirty="0">
                <a:solidFill>
                  <a:srgbClr val="006699"/>
                </a:solidFill>
                <a:cs typeface="Arial" pitchFamily="34" charset="0"/>
              </a:rPr>
              <a:t>Детский </a:t>
            </a:r>
            <a:r>
              <a:rPr lang="ru-RU" sz="2400" b="1" dirty="0" smtClean="0">
                <a:solidFill>
                  <a:srgbClr val="006699"/>
                </a:solidFill>
                <a:cs typeface="Arial" pitchFamily="34" charset="0"/>
              </a:rPr>
              <a:t>коллектив</a:t>
            </a:r>
            <a:endParaRPr lang="en-US" sz="2400" b="1" dirty="0">
              <a:solidFill>
                <a:srgbClr val="006699"/>
              </a:solidFill>
              <a:cs typeface="Arial" pitchFamily="34" charset="0"/>
            </a:endParaRPr>
          </a:p>
        </p:txBody>
      </p:sp>
      <p:grpSp>
        <p:nvGrpSpPr>
          <p:cNvPr id="3" name="Group 9"/>
          <p:cNvGrpSpPr>
            <a:grpSpLocks/>
          </p:cNvGrpSpPr>
          <p:nvPr/>
        </p:nvGrpSpPr>
        <p:grpSpPr bwMode="auto">
          <a:xfrm>
            <a:off x="3871913" y="1649413"/>
            <a:ext cx="1466850" cy="1447800"/>
            <a:chOff x="708" y="2203"/>
            <a:chExt cx="751" cy="741"/>
          </a:xfrm>
        </p:grpSpPr>
        <p:sp>
          <p:nvSpPr>
            <p:cNvPr id="18442" name="Oval 10">
              <a:hlinkClick r:id="rId2" action="ppaction://hlinksldjump"/>
            </p:cNvPr>
            <p:cNvSpPr>
              <a:spLocks noChangeArrowheads="1"/>
            </p:cNvSpPr>
            <p:nvPr/>
          </p:nvSpPr>
          <p:spPr bwMode="gray">
            <a:xfrm>
              <a:off x="728" y="2235"/>
              <a:ext cx="716" cy="709"/>
            </a:xfrm>
            <a:prstGeom prst="ellipse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31765"/>
                    <a:invGamma/>
                  </a:schemeClr>
                </a:gs>
              </a:gsLst>
              <a:lin ang="5400000" scaled="1"/>
            </a:gradFill>
            <a:ln w="38100" algn="ctr">
              <a:solidFill>
                <a:srgbClr val="F8F8F8">
                  <a:alpha val="80000"/>
                </a:srgbClr>
              </a:solidFill>
              <a:round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  <p:pic>
          <p:nvPicPr>
            <p:cNvPr id="9238" name="Picture 11" descr="cir_lighteffect0"/>
            <p:cNvPicPr>
              <a:picLocks noChangeAspect="1" noChangeArrowheads="1"/>
            </p:cNvPicPr>
            <p:nvPr/>
          </p:nvPicPr>
          <p:blipFill>
            <a:blip r:embed="rId3" cstate="print">
              <a:lum bright="18000" contrast="-12000"/>
            </a:blip>
            <a:srcRect/>
            <a:stretch>
              <a:fillRect/>
            </a:stretch>
          </p:blipFill>
          <p:spPr bwMode="gray">
            <a:xfrm>
              <a:off x="708" y="2203"/>
              <a:ext cx="751" cy="6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9227" name="Rectangle 12"/>
          <p:cNvSpPr>
            <a:spLocks noChangeArrowheads="1"/>
          </p:cNvSpPr>
          <p:nvPr/>
        </p:nvSpPr>
        <p:spPr bwMode="gray">
          <a:xfrm>
            <a:off x="3900488" y="2082800"/>
            <a:ext cx="1450975" cy="4000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b="1">
                <a:solidFill>
                  <a:srgbClr val="F8F8F8"/>
                </a:solidFill>
                <a:cs typeface="Arial" pitchFamily="34" charset="0"/>
              </a:rPr>
              <a:t> </a:t>
            </a:r>
            <a:r>
              <a:rPr lang="ru-RU" sz="2000" b="1">
                <a:solidFill>
                  <a:srgbClr val="F8F8F8"/>
                </a:solidFill>
                <a:cs typeface="Arial" pitchFamily="34" charset="0"/>
              </a:rPr>
              <a:t>1</a:t>
            </a:r>
            <a:endParaRPr lang="en-US" sz="2000" b="1">
              <a:solidFill>
                <a:srgbClr val="F8F8F8"/>
              </a:solidFill>
              <a:cs typeface="Arial" pitchFamily="34" charset="0"/>
            </a:endParaRPr>
          </a:p>
        </p:txBody>
      </p:sp>
      <p:grpSp>
        <p:nvGrpSpPr>
          <p:cNvPr id="4" name="Group 13"/>
          <p:cNvGrpSpPr>
            <a:grpSpLocks/>
          </p:cNvGrpSpPr>
          <p:nvPr/>
        </p:nvGrpSpPr>
        <p:grpSpPr bwMode="auto">
          <a:xfrm>
            <a:off x="2571750" y="4064000"/>
            <a:ext cx="1466850" cy="1447800"/>
            <a:chOff x="708" y="2203"/>
            <a:chExt cx="751" cy="741"/>
          </a:xfrm>
        </p:grpSpPr>
        <p:sp>
          <p:nvSpPr>
            <p:cNvPr id="18446" name="Oval 14">
              <a:hlinkClick r:id="rId4" action="ppaction://hlinksldjump"/>
            </p:cNvPr>
            <p:cNvSpPr>
              <a:spLocks noChangeArrowheads="1"/>
            </p:cNvSpPr>
            <p:nvPr/>
          </p:nvSpPr>
          <p:spPr bwMode="gray">
            <a:xfrm>
              <a:off x="728" y="2235"/>
              <a:ext cx="716" cy="709"/>
            </a:xfrm>
            <a:prstGeom prst="ellipse">
              <a:avLst/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shade val="31765"/>
                    <a:invGamma/>
                  </a:schemeClr>
                </a:gs>
              </a:gsLst>
              <a:lin ang="5400000" scaled="1"/>
            </a:gradFill>
            <a:ln w="38100" algn="ctr">
              <a:solidFill>
                <a:srgbClr val="F8F8F8">
                  <a:alpha val="80000"/>
                </a:srgbClr>
              </a:solidFill>
              <a:round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  <p:pic>
          <p:nvPicPr>
            <p:cNvPr id="9236" name="Picture 15" descr="cir_lighteffect0"/>
            <p:cNvPicPr>
              <a:picLocks noChangeAspect="1" noChangeArrowheads="1"/>
            </p:cNvPicPr>
            <p:nvPr/>
          </p:nvPicPr>
          <p:blipFill>
            <a:blip r:embed="rId3" cstate="print">
              <a:lum bright="18000" contrast="-12000"/>
            </a:blip>
            <a:srcRect/>
            <a:stretch>
              <a:fillRect/>
            </a:stretch>
          </p:blipFill>
          <p:spPr bwMode="gray">
            <a:xfrm>
              <a:off x="708" y="2203"/>
              <a:ext cx="751" cy="6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9229" name="Rectangle 16"/>
          <p:cNvSpPr>
            <a:spLocks noChangeArrowheads="1"/>
          </p:cNvSpPr>
          <p:nvPr/>
        </p:nvSpPr>
        <p:spPr bwMode="gray">
          <a:xfrm>
            <a:off x="2528888" y="4619625"/>
            <a:ext cx="1450975" cy="4000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b="1">
                <a:solidFill>
                  <a:srgbClr val="F8F8F8"/>
                </a:solidFill>
                <a:cs typeface="Arial" pitchFamily="34" charset="0"/>
              </a:rPr>
              <a:t> </a:t>
            </a:r>
            <a:r>
              <a:rPr lang="ru-RU" sz="2000" b="1">
                <a:solidFill>
                  <a:srgbClr val="F8F8F8"/>
                </a:solidFill>
                <a:cs typeface="Arial" pitchFamily="34" charset="0"/>
              </a:rPr>
              <a:t>3</a:t>
            </a:r>
            <a:endParaRPr lang="en-US" sz="2000" b="1">
              <a:solidFill>
                <a:srgbClr val="F8F8F8"/>
              </a:solidFill>
              <a:cs typeface="Arial" pitchFamily="34" charset="0"/>
            </a:endParaRPr>
          </a:p>
        </p:txBody>
      </p:sp>
      <p:grpSp>
        <p:nvGrpSpPr>
          <p:cNvPr id="5" name="Group 17"/>
          <p:cNvGrpSpPr>
            <a:grpSpLocks/>
          </p:cNvGrpSpPr>
          <p:nvPr/>
        </p:nvGrpSpPr>
        <p:grpSpPr bwMode="auto">
          <a:xfrm>
            <a:off x="5181600" y="4114800"/>
            <a:ext cx="1466850" cy="1447800"/>
            <a:chOff x="708" y="2203"/>
            <a:chExt cx="751" cy="741"/>
          </a:xfrm>
        </p:grpSpPr>
        <p:sp>
          <p:nvSpPr>
            <p:cNvPr id="18450" name="Oval 18">
              <a:hlinkClick r:id="rId5" action="ppaction://hlinksldjump"/>
            </p:cNvPr>
            <p:cNvSpPr>
              <a:spLocks noChangeArrowheads="1"/>
            </p:cNvSpPr>
            <p:nvPr/>
          </p:nvSpPr>
          <p:spPr bwMode="gray">
            <a:xfrm>
              <a:off x="728" y="2235"/>
              <a:ext cx="716" cy="709"/>
            </a:xfrm>
            <a:prstGeom prst="ellipse">
              <a:avLst/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shade val="31765"/>
                    <a:invGamma/>
                  </a:schemeClr>
                </a:gs>
              </a:gsLst>
              <a:lin ang="5400000" scaled="1"/>
            </a:gradFill>
            <a:ln w="38100" algn="ctr">
              <a:solidFill>
                <a:srgbClr val="F8F8F8">
                  <a:alpha val="80000"/>
                </a:srgbClr>
              </a:solidFill>
              <a:round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  <p:pic>
          <p:nvPicPr>
            <p:cNvPr id="9234" name="Picture 19" descr="cir_lighteffect0"/>
            <p:cNvPicPr>
              <a:picLocks noChangeAspect="1" noChangeArrowheads="1"/>
            </p:cNvPicPr>
            <p:nvPr/>
          </p:nvPicPr>
          <p:blipFill>
            <a:blip r:embed="rId3" cstate="print">
              <a:lum bright="18000" contrast="-12000"/>
            </a:blip>
            <a:srcRect/>
            <a:stretch>
              <a:fillRect/>
            </a:stretch>
          </p:blipFill>
          <p:spPr bwMode="gray">
            <a:xfrm>
              <a:off x="708" y="2203"/>
              <a:ext cx="751" cy="6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9231" name="Rectangle 20"/>
          <p:cNvSpPr>
            <a:spLocks noChangeArrowheads="1"/>
          </p:cNvSpPr>
          <p:nvPr/>
        </p:nvSpPr>
        <p:spPr bwMode="gray">
          <a:xfrm>
            <a:off x="5257800" y="4572000"/>
            <a:ext cx="1295400" cy="4000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b="1">
                <a:solidFill>
                  <a:srgbClr val="F8F8F8"/>
                </a:solidFill>
                <a:cs typeface="Arial" pitchFamily="34" charset="0"/>
              </a:rPr>
              <a:t> </a:t>
            </a:r>
            <a:r>
              <a:rPr lang="ru-RU" sz="2000" b="1">
                <a:solidFill>
                  <a:srgbClr val="F8F8F8"/>
                </a:solidFill>
                <a:cs typeface="Arial" pitchFamily="34" charset="0"/>
              </a:rPr>
              <a:t>2</a:t>
            </a:r>
            <a:endParaRPr lang="en-US" sz="2000" b="1">
              <a:solidFill>
                <a:srgbClr val="F8F8F8"/>
              </a:solidFill>
              <a:cs typeface="Arial" pitchFamily="34" charset="0"/>
            </a:endParaRPr>
          </a:p>
        </p:txBody>
      </p:sp>
      <p:sp>
        <p:nvSpPr>
          <p:cNvPr id="2" name="Стрелка вправо 1">
            <a:hlinkClick r:id="rId6" action="ppaction://hlinksldjump"/>
          </p:cNvPr>
          <p:cNvSpPr/>
          <p:nvPr/>
        </p:nvSpPr>
        <p:spPr>
          <a:xfrm>
            <a:off x="7235825" y="6524625"/>
            <a:ext cx="1152525" cy="21748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/>
          <p:cNvSpPr>
            <a:spLocks noGrp="1"/>
          </p:cNvSpPr>
          <p:nvPr>
            <p:ph type="title"/>
          </p:nvPr>
        </p:nvSpPr>
        <p:spPr>
          <a:xfrm>
            <a:off x="22225" y="333375"/>
            <a:ext cx="8229600" cy="746125"/>
          </a:xfrm>
        </p:spPr>
        <p:txBody>
          <a:bodyPr/>
          <a:lstStyle/>
          <a:p>
            <a:pPr eaLnBrk="1" hangingPunct="1"/>
            <a:r>
              <a:rPr lang="ru-RU" sz="2800" smtClean="0"/>
              <a:t>Детский коллектив как одно из важнейших условий развития личности</a:t>
            </a: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</p:nvPr>
        </p:nvGraphicFramePr>
        <p:xfrm>
          <a:off x="457200" y="1533525"/>
          <a:ext cx="8229600" cy="50196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1268" name="Нижний колонтитул 3"/>
          <p:cNvSpPr>
            <a:spLocks noGrp="1"/>
          </p:cNvSpPr>
          <p:nvPr>
            <p:ph type="ftr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>
                <a:latin typeface="Arial" pitchFamily="34" charset="0"/>
              </a:rPr>
              <a:t>www.themegallery.com</a:t>
            </a:r>
          </a:p>
        </p:txBody>
      </p:sp>
      <p:pic>
        <p:nvPicPr>
          <p:cNvPr id="11269" name="Рисунок 6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524750" y="1963738"/>
            <a:ext cx="1008063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0" name="Рисунок 8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667625" y="4102100"/>
            <a:ext cx="1081088" cy="107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Стрелка влево 9">
            <a:hlinkClick r:id="rId9" action="ppaction://hlinksldjump"/>
          </p:cNvPr>
          <p:cNvSpPr/>
          <p:nvPr/>
        </p:nvSpPr>
        <p:spPr>
          <a:xfrm>
            <a:off x="7524750" y="6381750"/>
            <a:ext cx="935038" cy="28733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828800" y="0"/>
            <a:ext cx="5562600" cy="715963"/>
          </a:xfrm>
        </p:spPr>
        <p:txBody>
          <a:bodyPr/>
          <a:lstStyle/>
          <a:p>
            <a:pPr eaLnBrk="1" hangingPunct="1"/>
            <a:r>
              <a:rPr lang="ru-RU" sz="2400" dirty="0" smtClean="0"/>
              <a:t>Диагностика детского коллектива</a:t>
            </a:r>
          </a:p>
        </p:txBody>
      </p:sp>
      <p:graphicFrame>
        <p:nvGraphicFramePr>
          <p:cNvPr id="14371" name="Group 35"/>
          <p:cNvGraphicFramePr>
            <a:graphicFrameLocks noGrp="1"/>
          </p:cNvGraphicFramePr>
          <p:nvPr/>
        </p:nvGraphicFramePr>
        <p:xfrm>
          <a:off x="457200" y="563563"/>
          <a:ext cx="8229600" cy="5654040"/>
        </p:xfrm>
        <a:graphic>
          <a:graphicData uri="http://schemas.openxmlformats.org/drawingml/2006/table">
            <a:tbl>
              <a:tblPr/>
              <a:tblGrid>
                <a:gridCol w="2057400"/>
                <a:gridCol w="2057400"/>
                <a:gridCol w="2057400"/>
                <a:gridCol w="2057400"/>
              </a:tblGrid>
              <a:tr h="5334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Критерий </a:t>
                      </a:r>
                    </a:p>
                  </a:txBody>
                  <a:tcPr marL="49161" marR="4916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Показатели </a:t>
                      </a:r>
                    </a:p>
                  </a:txBody>
                  <a:tcPr marL="49161" marR="4916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Методики    </a:t>
                      </a:r>
                    </a:p>
                  </a:txBody>
                  <a:tcPr marL="49161" marR="4916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Цель </a:t>
                      </a:r>
                    </a:p>
                  </a:txBody>
                  <a:tcPr marL="49161" marR="4916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414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Сформированность</a:t>
                      </a: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детского коллектива</a:t>
                      </a:r>
                    </a:p>
                  </a:txBody>
                  <a:tcPr marL="49161" marR="4916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1-благоприяный психологический микроклимат.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2-уровень развития коллективных взаимоотношений.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3- развитость самоуправления.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4-наличие традиций.</a:t>
                      </a:r>
                    </a:p>
                  </a:txBody>
                  <a:tcPr marL="49161" marR="4916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Социометрия.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Индекс групповой сплоченности. Методика А.Н. Лутошкина « Какой у нас коллектив»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Методика определения уровня развития самоуправления (По Рожкову)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Методика «Самочувствие. Активность. Настроение»</a:t>
                      </a:r>
                    </a:p>
                  </a:txBody>
                  <a:tcPr marL="49161" marR="4916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Изучить состояния эмоционально – психологических отношений в детском коллективе и положения в нем каждого ребенка. Определить степень удовлетворенности учащихся своим коллективом.  </a:t>
                      </a:r>
                    </a:p>
                  </a:txBody>
                  <a:tcPr marL="49161" marR="4916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30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Сформированность мотивации  учащихся к участию в общественно-полезной деятельности коллектива</a:t>
                      </a:r>
                    </a:p>
                  </a:txBody>
                  <a:tcPr marL="49161" marR="4916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 включенность обучающихся во внеурочную деятельность</a:t>
                      </a:r>
                    </a:p>
                  </a:txBody>
                  <a:tcPr marL="49161" marR="4916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Методика «Выявление мотивов учащихся в делах классного и общественного коллективов» </a:t>
                      </a:r>
                    </a:p>
                  </a:txBody>
                  <a:tcPr marL="49161" marR="4916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анализ участия во внеклассных и школьных мероприятиях</a:t>
                      </a:r>
                    </a:p>
                  </a:txBody>
                  <a:tcPr marL="49161" marR="4916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493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Сформированность коммуникативной культуры учащихся</a:t>
                      </a:r>
                    </a:p>
                  </a:txBody>
                  <a:tcPr marL="49161" marR="4916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2860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1.Коммуникабельнось</a:t>
                      </a:r>
                    </a:p>
                    <a:p>
                      <a:pPr marL="22860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 Взаимодействие со сверстниками, родителями, педагогами</a:t>
                      </a:r>
                    </a:p>
                  </a:txBody>
                  <a:tcPr marL="49161" marR="4916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Методика выявления организаторских и коммуникативных склонностей ( по В.В. Синявскому и В.А. Фидоришину.)</a:t>
                      </a:r>
                    </a:p>
                  </a:txBody>
                  <a:tcPr marL="49161" marR="4916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выявление коммуникативных склонностей учащихся,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выявление лидерских склонностей учащихся.</a:t>
                      </a:r>
                    </a:p>
                  </a:txBody>
                  <a:tcPr marL="49161" marR="4916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Содержимое 3" descr="&amp;Kcy;&amp;ocy;&amp;lcy;&amp;lcy;&amp;iecy;&amp;kcy;&amp;tcy;&amp;icy;&amp;vcy; - &amp;SHcy;&amp;kcy;&amp;ocy;&amp;lcy;&amp;softcy;&amp;ncy;&amp;icy;&amp;kcy; - &amp;Kcy;&amp;acy;&amp;rcy;&amp;tcy;&amp;icy;&amp;ncy;&amp;kcy;&amp;icy; &amp;pcy;&amp;ocy; &amp;pcy;&amp;iecy;&amp;dcy;&amp;acy;&amp;gcy;&amp;ocy;&amp;gcy;&amp;icy;&amp;kcy;&amp;iecy;"/>
          <p:cNvPicPr>
            <a:picLocks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548680"/>
            <a:ext cx="8136904" cy="55446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00666"/>
            <a:ext cx="8229600" cy="888174"/>
          </a:xfrm>
        </p:spPr>
        <p:txBody>
          <a:bodyPr/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«Наши отношения»</a:t>
            </a:r>
            <a:r>
              <a:rPr lang="ru-RU" dirty="0" smtClean="0"/>
              <a:t> </a:t>
            </a:r>
            <a:br>
              <a:rPr lang="ru-RU" dirty="0" smtClean="0"/>
            </a:br>
            <a:r>
              <a:rPr lang="ru-RU" sz="2400" dirty="0" smtClean="0"/>
              <a:t>Цель: выявить степень удовлетворённости учащихся личными сторонами жизни коллектива.</a:t>
            </a:r>
            <a:br>
              <a:rPr lang="ru-RU" sz="2400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988840"/>
            <a:ext cx="8850064" cy="4144963"/>
          </a:xfrm>
        </p:spPr>
        <p:txBody>
          <a:bodyPr/>
          <a:lstStyle/>
          <a:p>
            <a:pPr>
              <a:buNone/>
            </a:pPr>
            <a:r>
              <a:rPr lang="ru-RU" sz="2400" dirty="0" smtClean="0"/>
              <a:t>Для изучения </a:t>
            </a:r>
            <a:r>
              <a:rPr lang="ru-RU" sz="2400" dirty="0" err="1" smtClean="0"/>
              <a:t>взаимоприемлемости</a:t>
            </a:r>
            <a:r>
              <a:rPr lang="ru-RU" sz="2400" dirty="0" smtClean="0"/>
              <a:t> друг друга (дружбы, сплочённости) или, наоборот, конфликтности может быть предложена серия утверждений:</a:t>
            </a:r>
          </a:p>
          <a:p>
            <a:pPr>
              <a:buNone/>
            </a:pPr>
            <a:r>
              <a:rPr lang="ru-RU" sz="2400" dirty="0" smtClean="0"/>
              <a:t>1.    Наш класс очень дружный и сплочённый.</a:t>
            </a:r>
          </a:p>
          <a:p>
            <a:pPr>
              <a:buNone/>
            </a:pPr>
            <a:r>
              <a:rPr lang="ru-RU" sz="2400" dirty="0" smtClean="0"/>
              <a:t> 2.    Наш класс дружный.</a:t>
            </a:r>
          </a:p>
          <a:p>
            <a:pPr>
              <a:buNone/>
            </a:pPr>
            <a:r>
              <a:rPr lang="ru-RU" sz="2400" dirty="0" smtClean="0"/>
              <a:t> 3.    В нашем классе нет ссор, но каждый существует сам по себе.</a:t>
            </a:r>
          </a:p>
          <a:p>
            <a:pPr>
              <a:buNone/>
            </a:pPr>
            <a:r>
              <a:rPr lang="ru-RU" sz="2400" dirty="0" smtClean="0"/>
              <a:t> 4.    В нашем классе иногда бывают ссоры, но конфликтным наш класс назвать нельзя.</a:t>
            </a:r>
          </a:p>
          <a:p>
            <a:pPr>
              <a:buNone/>
            </a:pPr>
            <a:r>
              <a:rPr lang="ru-RU" sz="2400" dirty="0" smtClean="0"/>
              <a:t> 5.    Наш класс недружный, часто возникают ссоры.</a:t>
            </a:r>
          </a:p>
          <a:p>
            <a:pPr>
              <a:buNone/>
            </a:pPr>
            <a:r>
              <a:rPr lang="ru-RU" sz="2400" dirty="0" smtClean="0"/>
              <a:t> 6.    Наш класс очень недружный. Трудно учиться в таком классе.</a:t>
            </a:r>
          </a:p>
          <a:p>
            <a:pPr>
              <a:buNone/>
            </a:pP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971600" y="2636912"/>
            <a:ext cx="7772400" cy="1656184"/>
          </a:xfrm>
        </p:spPr>
        <p:txBody>
          <a:bodyPr/>
          <a:lstStyle/>
          <a:p>
            <a:pPr eaLnBrk="1" hangingPunct="1"/>
            <a:r>
              <a:rPr lang="ru-RU" sz="3600" dirty="0" smtClean="0"/>
              <a:t>Диагностика эффективности организации внеурочной деятельности</a:t>
            </a:r>
          </a:p>
        </p:txBody>
      </p:sp>
      <p:pic>
        <p:nvPicPr>
          <p:cNvPr id="3077" name="Рисунок 5" descr="children_0170.g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48264" y="2996952"/>
            <a:ext cx="1223963" cy="1958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8" name="Рисунок 6" descr="children_0133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71800" y="5153025"/>
            <a:ext cx="3810000" cy="170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9" name="Рисунок 7" descr="children_0127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24750" y="188913"/>
            <a:ext cx="1368425" cy="1674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0" name="Рисунок 8" descr="children_0166.gif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0825" y="2708275"/>
            <a:ext cx="125730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Прямоугольник 11"/>
          <p:cNvSpPr/>
          <p:nvPr/>
        </p:nvSpPr>
        <p:spPr>
          <a:xfrm>
            <a:off x="3635896" y="1772816"/>
            <a:ext cx="460851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spcBef>
                <a:spcPts val="0"/>
              </a:spcBef>
              <a:defRPr/>
            </a:pPr>
            <a:r>
              <a:rPr lang="ru-RU" i="1" dirty="0" smtClean="0">
                <a:solidFill>
                  <a:schemeClr val="tx2">
                    <a:lumMod val="75000"/>
                  </a:schemeClr>
                </a:solidFill>
              </a:rPr>
              <a:t>Мы редко до конца понимаем, чего мы</a:t>
            </a:r>
          </a:p>
          <a:p>
            <a:pPr eaLnBrk="1" hangingPunct="1">
              <a:spcBef>
                <a:spcPts val="0"/>
              </a:spcBef>
              <a:defRPr/>
            </a:pPr>
            <a:r>
              <a:rPr lang="ru-RU" i="1" dirty="0" smtClean="0">
                <a:solidFill>
                  <a:schemeClr val="tx2">
                    <a:lumMod val="75000"/>
                  </a:schemeClr>
                </a:solidFill>
              </a:rPr>
              <a:t>в действительности хотим</a:t>
            </a:r>
          </a:p>
          <a:p>
            <a:pPr eaLnBrk="1" hangingPunct="1">
              <a:spcBef>
                <a:spcPts val="0"/>
              </a:spcBef>
              <a:defRPr/>
            </a:pPr>
            <a:r>
              <a:rPr lang="ru-RU" i="1" dirty="0" smtClean="0">
                <a:solidFill>
                  <a:schemeClr val="tx2">
                    <a:lumMod val="75000"/>
                  </a:schemeClr>
                </a:solidFill>
              </a:rPr>
              <a:t>		Ф. Ларошфуко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 smtClean="0"/>
              <a:t>Другая серия утверждений позволяет выявить состояние взаимопомощи (или её отсутствие):</a:t>
            </a:r>
            <a:br>
              <a:rPr lang="ru-RU" sz="2800" dirty="0" smtClean="0"/>
            </a:b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1981200"/>
            <a:ext cx="8820472" cy="4144963"/>
          </a:xfrm>
        </p:spPr>
        <p:txBody>
          <a:bodyPr/>
          <a:lstStyle/>
          <a:p>
            <a:pPr>
              <a:buNone/>
            </a:pPr>
            <a:r>
              <a:rPr lang="ru-RU" sz="1800" dirty="0" smtClean="0"/>
              <a:t> </a:t>
            </a:r>
            <a:r>
              <a:rPr lang="ru-RU" sz="2400" dirty="0" smtClean="0"/>
              <a:t>1.   В нашем классе принято помогать без напоминания.</a:t>
            </a:r>
          </a:p>
          <a:p>
            <a:pPr>
              <a:buNone/>
            </a:pPr>
            <a:r>
              <a:rPr lang="ru-RU" sz="2400" dirty="0" smtClean="0"/>
              <a:t> 2.    В нашем классе помощь оказывается только своим друзьям.</a:t>
            </a:r>
          </a:p>
          <a:p>
            <a:pPr>
              <a:buNone/>
            </a:pPr>
            <a:r>
              <a:rPr lang="ru-RU" sz="2400" dirty="0" smtClean="0"/>
              <a:t> 3.    В нашем классе помогают только тогда, когда об этом просит сам ученик.</a:t>
            </a:r>
          </a:p>
          <a:p>
            <a:pPr>
              <a:buNone/>
            </a:pPr>
            <a:r>
              <a:rPr lang="ru-RU" sz="2400" dirty="0" smtClean="0"/>
              <a:t> 4.    В нашем классе помощь оказывается только тогда, когда требует учитель.</a:t>
            </a:r>
          </a:p>
          <a:p>
            <a:pPr>
              <a:buNone/>
            </a:pPr>
            <a:r>
              <a:rPr lang="ru-RU" sz="2400" dirty="0" smtClean="0"/>
              <a:t> 5.    В нашем классе не принято помогать друг другу.</a:t>
            </a:r>
          </a:p>
          <a:p>
            <a:pPr>
              <a:buNone/>
            </a:pPr>
            <a:r>
              <a:rPr lang="ru-RU" sz="2400" dirty="0" smtClean="0"/>
              <a:t> 6.    В нашем классе отказываются помогать друг другу.</a:t>
            </a:r>
          </a:p>
          <a:p>
            <a:pPr>
              <a:buNone/>
            </a:pPr>
            <a:r>
              <a:rPr lang="ru-RU" sz="2400" dirty="0" smtClean="0"/>
              <a:t> </a:t>
            </a:r>
          </a:p>
          <a:p>
            <a:pPr>
              <a:buNone/>
            </a:pPr>
            <a:endParaRPr lang="ru-RU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2031504"/>
          </a:xfrm>
        </p:spPr>
        <p:txBody>
          <a:bodyPr/>
          <a:lstStyle/>
          <a:p>
            <a:r>
              <a:rPr lang="ru-RU" b="1" dirty="0" smtClean="0"/>
              <a:t>Методика «Рукавички»</a:t>
            </a:r>
            <a:r>
              <a:rPr lang="ru-RU" b="1" i="1" dirty="0" smtClean="0"/>
              <a:t> (Г.Л.   </a:t>
            </a:r>
            <a:r>
              <a:rPr lang="ru-RU" b="1" i="1" dirty="0" err="1" smtClean="0"/>
              <a:t>Цукерман</a:t>
            </a:r>
            <a:r>
              <a:rPr lang="ru-RU" b="1" i="1" dirty="0" smtClean="0"/>
              <a:t>)</a:t>
            </a:r>
            <a:br>
              <a:rPr lang="ru-RU" b="1" i="1" dirty="0" smtClean="0"/>
            </a:br>
            <a:r>
              <a:rPr lang="ru-RU" sz="2000" b="1" i="1" dirty="0" smtClean="0"/>
              <a:t>Цель: выявление уровня </a:t>
            </a:r>
            <a:r>
              <a:rPr lang="ru-RU" sz="2000" b="1" i="1" dirty="0" err="1" smtClean="0"/>
              <a:t>сформированности</a:t>
            </a:r>
            <a:r>
              <a:rPr lang="ru-RU" sz="2000" b="1" i="1" dirty="0" smtClean="0"/>
              <a:t> действий по согласованию усилий в процессе организации и осуществления сотрудничества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Содержимое 3" descr="&amp;Rcy;&amp;acy;&amp;scy;&amp;kcy;&amp;rcy;&amp;acy;&amp;scy;&amp;kcy;&amp;icy; &amp;dcy;&amp;lcy;&amp;yacy; &amp;dcy;&amp;iecy;&amp;tcy;&amp;iecy;&amp;jcy; &amp;Vcy;&amp;acy;&amp;rcy;&amp;iecy;&amp;zhcy;&amp;kcy;&amp;icy;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15816" y="2708920"/>
            <a:ext cx="2662984" cy="3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&amp;mcy;&amp;ycy;&amp;lcy;&amp;ocy; &amp;rcy;&amp;ucy;&amp;chcy;&amp;ncy;&amp;ocy;&amp;jcy; &amp;rcy;&amp;acy;&amp;bcy;&amp;ocy;&amp;tcy;&amp;ycy; &amp;ocy;&amp;pcy;&amp;tcy;&amp;ocy;&amp;mcy; &amp;Rcy;&amp;ucy;&amp;chcy;&amp;ncy;&amp;acy;&amp;yacy; &amp;rcy;&amp;acy;&amp;bcy;&amp;ocy;&amp;tcy;&amp;acy;"/>
          <p:cNvPicPr/>
          <p:nvPr/>
        </p:nvPicPr>
        <p:blipFill>
          <a:blip r:embed="rId3" cstate="print">
            <a:clrChange>
              <a:clrFrom>
                <a:srgbClr val="CFCAC7"/>
              </a:clrFrom>
              <a:clrTo>
                <a:srgbClr val="CFCAC7">
                  <a:alpha val="0"/>
                </a:srgbClr>
              </a:clrTo>
            </a:clrChange>
            <a:lum contrast="30000"/>
          </a:blip>
          <a:srcRect l="6291" t="4358" r="1490" b="8717"/>
          <a:stretch>
            <a:fillRect/>
          </a:stretch>
        </p:blipFill>
        <p:spPr bwMode="auto">
          <a:xfrm>
            <a:off x="6372200" y="4077072"/>
            <a:ext cx="2486025" cy="16023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908720"/>
            <a:ext cx="8229600" cy="767680"/>
          </a:xfrm>
        </p:spPr>
        <p:txBody>
          <a:bodyPr/>
          <a:lstStyle/>
          <a:p>
            <a:r>
              <a:rPr lang="ru-RU" sz="2800" b="1" dirty="0" smtClean="0"/>
              <a:t>ЦВЕТОПИСЬ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>(</a:t>
            </a:r>
            <a:r>
              <a:rPr lang="ru-RU" sz="2800" dirty="0" err="1" smtClean="0"/>
              <a:t>Леванова</a:t>
            </a:r>
            <a:r>
              <a:rPr lang="ru-RU" sz="2800" dirty="0" smtClean="0"/>
              <a:t> + методика А.Н. </a:t>
            </a:r>
            <a:r>
              <a:rPr lang="ru-RU" sz="2800" dirty="0" err="1" smtClean="0"/>
              <a:t>Лутошкина</a:t>
            </a:r>
            <a:r>
              <a:rPr lang="ru-RU" sz="2800" dirty="0" smtClean="0"/>
              <a:t>)</a:t>
            </a:r>
            <a:br>
              <a:rPr lang="ru-RU" sz="2800" dirty="0" smtClean="0"/>
            </a:br>
            <a:r>
              <a:rPr lang="ru-RU" sz="2800" dirty="0" smtClean="0"/>
              <a:t> 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000" dirty="0" smtClean="0"/>
              <a:t>Фамилия, имя _________________________</a:t>
            </a:r>
          </a:p>
          <a:p>
            <a:r>
              <a:rPr lang="ru-RU" sz="2000" dirty="0" smtClean="0"/>
              <a:t>Мое настроение сегодня</a:t>
            </a:r>
          </a:p>
          <a:p>
            <a:r>
              <a:rPr lang="ru-RU" sz="2000" dirty="0" smtClean="0"/>
              <a:t>(цветовые полосы, означающие: )</a:t>
            </a:r>
          </a:p>
          <a:p>
            <a:r>
              <a:rPr lang="ru-RU" sz="2000" b="1" dirty="0" smtClean="0"/>
              <a:t>К</a:t>
            </a:r>
            <a:r>
              <a:rPr lang="ru-RU" sz="2000" dirty="0" smtClean="0"/>
              <a:t>расный      – восторженный</a:t>
            </a:r>
          </a:p>
          <a:p>
            <a:r>
              <a:rPr lang="ru-RU" sz="2000" b="1" dirty="0" smtClean="0"/>
              <a:t>О</a:t>
            </a:r>
            <a:r>
              <a:rPr lang="ru-RU" sz="2000" dirty="0" smtClean="0"/>
              <a:t>ранжевый – радостное, теплое</a:t>
            </a:r>
          </a:p>
          <a:p>
            <a:r>
              <a:rPr lang="ru-RU" sz="2000" b="1" dirty="0" smtClean="0"/>
              <a:t>Ж</a:t>
            </a:r>
            <a:r>
              <a:rPr lang="ru-RU" sz="2000" dirty="0" smtClean="0"/>
              <a:t>елтый       – светлое, приятное</a:t>
            </a:r>
          </a:p>
          <a:p>
            <a:r>
              <a:rPr lang="ru-RU" sz="2000" b="1" dirty="0" smtClean="0"/>
              <a:t>З</a:t>
            </a:r>
            <a:r>
              <a:rPr lang="ru-RU" sz="2000" dirty="0" smtClean="0"/>
              <a:t>еленый      – спокойное</a:t>
            </a:r>
          </a:p>
          <a:p>
            <a:r>
              <a:rPr lang="ru-RU" sz="2000" b="1" dirty="0" smtClean="0"/>
              <a:t>С</a:t>
            </a:r>
            <a:r>
              <a:rPr lang="ru-RU" sz="2000" dirty="0" smtClean="0"/>
              <a:t>иний     – неудовлетворительное, грустное</a:t>
            </a:r>
          </a:p>
          <a:p>
            <a:r>
              <a:rPr lang="ru-RU" sz="2000" b="1" dirty="0" smtClean="0"/>
              <a:t>Ф</a:t>
            </a:r>
            <a:r>
              <a:rPr lang="ru-RU" sz="2000" dirty="0" smtClean="0"/>
              <a:t>иолетовый – тревожное, напряженное</a:t>
            </a:r>
          </a:p>
          <a:p>
            <a:r>
              <a:rPr lang="ru-RU" sz="2000" b="1" dirty="0" smtClean="0"/>
              <a:t>Ч</a:t>
            </a:r>
            <a:r>
              <a:rPr lang="ru-RU" sz="2000" dirty="0" smtClean="0"/>
              <a:t>ерный      –  упадок, уныние</a:t>
            </a:r>
          </a:p>
          <a:p>
            <a:r>
              <a:rPr lang="ru-RU" sz="2000" dirty="0" smtClean="0"/>
              <a:t> 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Цветоматрица</a:t>
            </a:r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899592" y="2276873"/>
          <a:ext cx="6696745" cy="2971600"/>
        </p:xfrm>
        <a:graphic>
          <a:graphicData uri="http://schemas.openxmlformats.org/drawingml/2006/table">
            <a:tbl>
              <a:tblPr/>
              <a:tblGrid>
                <a:gridCol w="3898889"/>
                <a:gridCol w="777708"/>
                <a:gridCol w="666484"/>
                <a:gridCol w="676832"/>
                <a:gridCol w="676832"/>
              </a:tblGrid>
              <a:tr h="424605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Фамилии, имена детей группы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Числа занятий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9725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>
                          <a:latin typeface="Times New Roman"/>
                          <a:ea typeface="Calibri"/>
                          <a:cs typeface="Times New Roman"/>
                        </a:rPr>
                        <a:t>5.09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6.09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7.09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>
                          <a:latin typeface="Times New Roman"/>
                          <a:ea typeface="Calibri"/>
                          <a:cs typeface="Times New Roman"/>
                        </a:rPr>
                        <a:t>8.09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460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>
                          <a:latin typeface="Times New Roman"/>
                          <a:ea typeface="Calibri"/>
                          <a:cs typeface="Times New Roman"/>
                        </a:rPr>
                        <a:t>Наташа О............................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>
                          <a:latin typeface="Times New Roman"/>
                          <a:ea typeface="Calibri"/>
                          <a:cs typeface="Times New Roman"/>
                        </a:rPr>
                        <a:t>О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>
                          <a:latin typeface="Times New Roman"/>
                          <a:ea typeface="Calibri"/>
                          <a:cs typeface="Times New Roman"/>
                        </a:rPr>
                        <a:t>З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З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Ж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460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Таня  П..............................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>
                          <a:latin typeface="Times New Roman"/>
                          <a:ea typeface="Calibri"/>
                          <a:cs typeface="Times New Roman"/>
                        </a:rPr>
                        <a:t>К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>
                          <a:latin typeface="Times New Roman"/>
                          <a:ea typeface="Calibri"/>
                          <a:cs typeface="Times New Roman"/>
                        </a:rPr>
                        <a:t>Ж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>
                          <a:latin typeface="Times New Roman"/>
                          <a:ea typeface="Calibri"/>
                          <a:cs typeface="Times New Roman"/>
                        </a:rPr>
                        <a:t>Ж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О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329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>
                          <a:latin typeface="Times New Roman"/>
                          <a:ea typeface="Calibri"/>
                          <a:cs typeface="Times New Roman"/>
                        </a:rPr>
                        <a:t>Марина Л...............................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С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>
                          <a:latin typeface="Times New Roman"/>
                          <a:ea typeface="Calibri"/>
                          <a:cs typeface="Times New Roman"/>
                        </a:rPr>
                        <a:t>З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>
                          <a:latin typeface="Times New Roman"/>
                          <a:ea typeface="Calibri"/>
                          <a:cs typeface="Times New Roman"/>
                        </a:rPr>
                        <a:t>О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О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591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И так далее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2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2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2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2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ЦВЕТОМАТРИЦА</a:t>
            </a: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title"/>
          </p:nvPr>
        </p:nvSpPr>
        <p:spPr>
          <a:xfrm>
            <a:off x="179388" y="333375"/>
            <a:ext cx="8229600" cy="746125"/>
          </a:xfrm>
        </p:spPr>
        <p:txBody>
          <a:bodyPr/>
          <a:lstStyle/>
          <a:p>
            <a:pPr eaLnBrk="1" hangingPunct="1"/>
            <a:r>
              <a:rPr lang="ru-RU" dirty="0" smtClean="0"/>
              <a:t>Основные предметы диагностики</a:t>
            </a:r>
            <a:endParaRPr lang="en-US" dirty="0" smtClean="0"/>
          </a:p>
        </p:txBody>
      </p:sp>
      <p:sp>
        <p:nvSpPr>
          <p:cNvPr id="9220" name="Oval 3"/>
          <p:cNvSpPr>
            <a:spLocks noChangeArrowheads="1"/>
          </p:cNvSpPr>
          <p:nvPr/>
        </p:nvSpPr>
        <p:spPr bwMode="gray">
          <a:xfrm>
            <a:off x="2760663" y="2124075"/>
            <a:ext cx="3743325" cy="3743325"/>
          </a:xfrm>
          <a:prstGeom prst="ellipse">
            <a:avLst/>
          </a:prstGeom>
          <a:gradFill rotWithShape="1">
            <a:gsLst>
              <a:gs pos="0">
                <a:srgbClr val="E6E6E6"/>
              </a:gs>
              <a:gs pos="14999">
                <a:srgbClr val="7D8496"/>
              </a:gs>
              <a:gs pos="53000">
                <a:srgbClr val="E6E6E6"/>
              </a:gs>
              <a:gs pos="67999">
                <a:srgbClr val="7D8496"/>
              </a:gs>
              <a:gs pos="92999">
                <a:srgbClr val="E6E6E6"/>
              </a:gs>
              <a:gs pos="100000">
                <a:srgbClr val="FFFFFF"/>
              </a:gs>
            </a:gsLst>
            <a:lin ang="270000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9221" name="Oval 4"/>
          <p:cNvSpPr>
            <a:spLocks noChangeArrowheads="1"/>
          </p:cNvSpPr>
          <p:nvPr/>
        </p:nvSpPr>
        <p:spPr bwMode="gray">
          <a:xfrm>
            <a:off x="3254375" y="2603500"/>
            <a:ext cx="2749550" cy="2746375"/>
          </a:xfrm>
          <a:prstGeom prst="ellipse">
            <a:avLst/>
          </a:prstGeom>
          <a:gradFill rotWithShape="1">
            <a:gsLst>
              <a:gs pos="0">
                <a:srgbClr val="A1A1A1"/>
              </a:gs>
              <a:gs pos="50000">
                <a:srgbClr val="FFFFFF"/>
              </a:gs>
              <a:gs pos="100000">
                <a:srgbClr val="A1A1A1"/>
              </a:gs>
            </a:gsLst>
            <a:lin ang="2700000" scaled="1"/>
          </a:gradFill>
          <a:ln w="9525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wrap="none" anchor="ctr"/>
          <a:lstStyle/>
          <a:p>
            <a:endParaRPr lang="ru-RU"/>
          </a:p>
        </p:txBody>
      </p:sp>
      <p:sp>
        <p:nvSpPr>
          <p:cNvPr id="18437" name="Text Box 5"/>
          <p:cNvSpPr txBox="1">
            <a:spLocks noChangeArrowheads="1"/>
          </p:cNvSpPr>
          <p:nvPr/>
        </p:nvSpPr>
        <p:spPr bwMode="gray">
          <a:xfrm>
            <a:off x="3429000" y="3444875"/>
            <a:ext cx="2441575" cy="830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2400" b="1" dirty="0">
                <a:solidFill>
                  <a:srgbClr val="080808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  <a:cs typeface="Arial" charset="0"/>
              </a:rPr>
              <a:t>Предметы диагностики</a:t>
            </a:r>
            <a:endParaRPr lang="en-US" sz="2400" b="1" dirty="0">
              <a:solidFill>
                <a:srgbClr val="080808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Arial" charset="0"/>
              <a:cs typeface="Arial" charset="0"/>
            </a:endParaRPr>
          </a:p>
        </p:txBody>
      </p:sp>
      <p:sp>
        <p:nvSpPr>
          <p:cNvPr id="9223" name="Text Box 6"/>
          <p:cNvSpPr txBox="1">
            <a:spLocks noChangeArrowheads="1"/>
          </p:cNvSpPr>
          <p:nvPr/>
        </p:nvSpPr>
        <p:spPr bwMode="gray">
          <a:xfrm>
            <a:off x="5486400" y="1676400"/>
            <a:ext cx="3124200" cy="830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cs typeface="Arial" charset="0"/>
              </a:rPr>
              <a:t>Личность воспитанника</a:t>
            </a:r>
            <a:endParaRPr lang="en-US" sz="2400" b="1" dirty="0" smtClean="0">
              <a:solidFill>
                <a:schemeClr val="accent1">
                  <a:lumMod val="50000"/>
                </a:schemeClr>
              </a:solidFill>
              <a:cs typeface="Arial" charset="0"/>
            </a:endParaRPr>
          </a:p>
        </p:txBody>
      </p:sp>
      <p:sp>
        <p:nvSpPr>
          <p:cNvPr id="9224" name="Text Box 7"/>
          <p:cNvSpPr txBox="1">
            <a:spLocks noChangeArrowheads="1"/>
          </p:cNvSpPr>
          <p:nvPr/>
        </p:nvSpPr>
        <p:spPr bwMode="gray">
          <a:xfrm>
            <a:off x="107950" y="5511800"/>
            <a:ext cx="3201988" cy="830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cs typeface="Arial" charset="0"/>
              </a:rPr>
              <a:t>Профессиональная позиция педагога</a:t>
            </a:r>
            <a:endParaRPr lang="en-US" sz="2400" b="1" dirty="0" smtClean="0">
              <a:solidFill>
                <a:schemeClr val="accent6">
                  <a:lumMod val="50000"/>
                </a:schemeClr>
              </a:solidFill>
              <a:cs typeface="Arial" charset="0"/>
            </a:endParaRPr>
          </a:p>
        </p:txBody>
      </p:sp>
      <p:sp>
        <p:nvSpPr>
          <p:cNvPr id="9225" name="Text Box 8"/>
          <p:cNvSpPr txBox="1">
            <a:spLocks noChangeArrowheads="1"/>
          </p:cNvSpPr>
          <p:nvPr/>
        </p:nvSpPr>
        <p:spPr bwMode="gray">
          <a:xfrm>
            <a:off x="6629400" y="5181600"/>
            <a:ext cx="2209800" cy="8302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sz="2400" b="1" dirty="0">
                <a:solidFill>
                  <a:srgbClr val="006699"/>
                </a:solidFill>
                <a:cs typeface="Arial" pitchFamily="34" charset="0"/>
              </a:rPr>
              <a:t>Детский </a:t>
            </a:r>
            <a:r>
              <a:rPr lang="ru-RU" sz="2400" b="1" dirty="0" smtClean="0">
                <a:solidFill>
                  <a:srgbClr val="006699"/>
                </a:solidFill>
                <a:cs typeface="Arial" pitchFamily="34" charset="0"/>
              </a:rPr>
              <a:t>коллектив</a:t>
            </a:r>
            <a:endParaRPr lang="en-US" sz="2400" b="1" dirty="0">
              <a:solidFill>
                <a:srgbClr val="006699"/>
              </a:solidFill>
              <a:cs typeface="Arial" pitchFamily="34" charset="0"/>
            </a:endParaRPr>
          </a:p>
        </p:txBody>
      </p:sp>
      <p:grpSp>
        <p:nvGrpSpPr>
          <p:cNvPr id="3" name="Group 9"/>
          <p:cNvGrpSpPr>
            <a:grpSpLocks/>
          </p:cNvGrpSpPr>
          <p:nvPr/>
        </p:nvGrpSpPr>
        <p:grpSpPr bwMode="auto">
          <a:xfrm>
            <a:off x="3871913" y="1649413"/>
            <a:ext cx="1466850" cy="1447800"/>
            <a:chOff x="708" y="2203"/>
            <a:chExt cx="751" cy="741"/>
          </a:xfrm>
        </p:grpSpPr>
        <p:sp>
          <p:nvSpPr>
            <p:cNvPr id="18442" name="Oval 10">
              <a:hlinkClick r:id="rId2" action="ppaction://hlinksldjump"/>
            </p:cNvPr>
            <p:cNvSpPr>
              <a:spLocks noChangeArrowheads="1"/>
            </p:cNvSpPr>
            <p:nvPr/>
          </p:nvSpPr>
          <p:spPr bwMode="gray">
            <a:xfrm>
              <a:off x="728" y="2235"/>
              <a:ext cx="716" cy="709"/>
            </a:xfrm>
            <a:prstGeom prst="ellipse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31765"/>
                    <a:invGamma/>
                  </a:schemeClr>
                </a:gs>
              </a:gsLst>
              <a:lin ang="5400000" scaled="1"/>
            </a:gradFill>
            <a:ln w="38100" algn="ctr">
              <a:solidFill>
                <a:srgbClr val="F8F8F8">
                  <a:alpha val="80000"/>
                </a:srgbClr>
              </a:solidFill>
              <a:round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  <p:pic>
          <p:nvPicPr>
            <p:cNvPr id="9238" name="Picture 11" descr="cir_lighteffect0"/>
            <p:cNvPicPr>
              <a:picLocks noChangeAspect="1" noChangeArrowheads="1"/>
            </p:cNvPicPr>
            <p:nvPr/>
          </p:nvPicPr>
          <p:blipFill>
            <a:blip r:embed="rId3" cstate="print">
              <a:lum bright="18000" contrast="-12000"/>
            </a:blip>
            <a:srcRect/>
            <a:stretch>
              <a:fillRect/>
            </a:stretch>
          </p:blipFill>
          <p:spPr bwMode="gray">
            <a:xfrm>
              <a:off x="708" y="2203"/>
              <a:ext cx="751" cy="6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9227" name="Rectangle 12"/>
          <p:cNvSpPr>
            <a:spLocks noChangeArrowheads="1"/>
          </p:cNvSpPr>
          <p:nvPr/>
        </p:nvSpPr>
        <p:spPr bwMode="gray">
          <a:xfrm>
            <a:off x="3900488" y="2082800"/>
            <a:ext cx="1450975" cy="4000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b="1">
                <a:solidFill>
                  <a:srgbClr val="F8F8F8"/>
                </a:solidFill>
                <a:cs typeface="Arial" pitchFamily="34" charset="0"/>
              </a:rPr>
              <a:t> </a:t>
            </a:r>
            <a:r>
              <a:rPr lang="ru-RU" sz="2000" b="1">
                <a:solidFill>
                  <a:srgbClr val="F8F8F8"/>
                </a:solidFill>
                <a:cs typeface="Arial" pitchFamily="34" charset="0"/>
              </a:rPr>
              <a:t>1</a:t>
            </a:r>
            <a:endParaRPr lang="en-US" sz="2000" b="1">
              <a:solidFill>
                <a:srgbClr val="F8F8F8"/>
              </a:solidFill>
              <a:cs typeface="Arial" pitchFamily="34" charset="0"/>
            </a:endParaRPr>
          </a:p>
        </p:txBody>
      </p:sp>
      <p:grpSp>
        <p:nvGrpSpPr>
          <p:cNvPr id="4" name="Group 13"/>
          <p:cNvGrpSpPr>
            <a:grpSpLocks/>
          </p:cNvGrpSpPr>
          <p:nvPr/>
        </p:nvGrpSpPr>
        <p:grpSpPr bwMode="auto">
          <a:xfrm>
            <a:off x="2571750" y="4064000"/>
            <a:ext cx="1466850" cy="1447800"/>
            <a:chOff x="708" y="2203"/>
            <a:chExt cx="751" cy="741"/>
          </a:xfrm>
        </p:grpSpPr>
        <p:sp>
          <p:nvSpPr>
            <p:cNvPr id="18446" name="Oval 14">
              <a:hlinkClick r:id="rId4" action="ppaction://hlinksldjump"/>
            </p:cNvPr>
            <p:cNvSpPr>
              <a:spLocks noChangeArrowheads="1"/>
            </p:cNvSpPr>
            <p:nvPr/>
          </p:nvSpPr>
          <p:spPr bwMode="gray">
            <a:xfrm>
              <a:off x="728" y="2235"/>
              <a:ext cx="716" cy="709"/>
            </a:xfrm>
            <a:prstGeom prst="ellipse">
              <a:avLst/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shade val="31765"/>
                    <a:invGamma/>
                  </a:schemeClr>
                </a:gs>
              </a:gsLst>
              <a:lin ang="5400000" scaled="1"/>
            </a:gradFill>
            <a:ln w="38100" algn="ctr">
              <a:solidFill>
                <a:srgbClr val="F8F8F8">
                  <a:alpha val="80000"/>
                </a:srgbClr>
              </a:solidFill>
              <a:round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  <p:pic>
          <p:nvPicPr>
            <p:cNvPr id="9236" name="Picture 15" descr="cir_lighteffect0"/>
            <p:cNvPicPr>
              <a:picLocks noChangeAspect="1" noChangeArrowheads="1"/>
            </p:cNvPicPr>
            <p:nvPr/>
          </p:nvPicPr>
          <p:blipFill>
            <a:blip r:embed="rId3" cstate="print">
              <a:lum bright="18000" contrast="-12000"/>
            </a:blip>
            <a:srcRect/>
            <a:stretch>
              <a:fillRect/>
            </a:stretch>
          </p:blipFill>
          <p:spPr bwMode="gray">
            <a:xfrm>
              <a:off x="708" y="2203"/>
              <a:ext cx="751" cy="6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9229" name="Rectangle 16"/>
          <p:cNvSpPr>
            <a:spLocks noChangeArrowheads="1"/>
          </p:cNvSpPr>
          <p:nvPr/>
        </p:nvSpPr>
        <p:spPr bwMode="gray">
          <a:xfrm>
            <a:off x="2528888" y="4619625"/>
            <a:ext cx="1450975" cy="4000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b="1">
                <a:solidFill>
                  <a:srgbClr val="F8F8F8"/>
                </a:solidFill>
                <a:cs typeface="Arial" pitchFamily="34" charset="0"/>
              </a:rPr>
              <a:t> </a:t>
            </a:r>
            <a:r>
              <a:rPr lang="ru-RU" sz="2000" b="1">
                <a:solidFill>
                  <a:srgbClr val="F8F8F8"/>
                </a:solidFill>
                <a:cs typeface="Arial" pitchFamily="34" charset="0"/>
              </a:rPr>
              <a:t>3</a:t>
            </a:r>
            <a:endParaRPr lang="en-US" sz="2000" b="1">
              <a:solidFill>
                <a:srgbClr val="F8F8F8"/>
              </a:solidFill>
              <a:cs typeface="Arial" pitchFamily="34" charset="0"/>
            </a:endParaRPr>
          </a:p>
        </p:txBody>
      </p:sp>
      <p:grpSp>
        <p:nvGrpSpPr>
          <p:cNvPr id="5" name="Group 17"/>
          <p:cNvGrpSpPr>
            <a:grpSpLocks/>
          </p:cNvGrpSpPr>
          <p:nvPr/>
        </p:nvGrpSpPr>
        <p:grpSpPr bwMode="auto">
          <a:xfrm>
            <a:off x="5181600" y="4114800"/>
            <a:ext cx="1466850" cy="1447800"/>
            <a:chOff x="708" y="2203"/>
            <a:chExt cx="751" cy="741"/>
          </a:xfrm>
        </p:grpSpPr>
        <p:sp>
          <p:nvSpPr>
            <p:cNvPr id="18450" name="Oval 18">
              <a:hlinkClick r:id="rId5" action="ppaction://hlinksldjump"/>
            </p:cNvPr>
            <p:cNvSpPr>
              <a:spLocks noChangeArrowheads="1"/>
            </p:cNvSpPr>
            <p:nvPr/>
          </p:nvSpPr>
          <p:spPr bwMode="gray">
            <a:xfrm>
              <a:off x="728" y="2235"/>
              <a:ext cx="716" cy="709"/>
            </a:xfrm>
            <a:prstGeom prst="ellipse">
              <a:avLst/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shade val="31765"/>
                    <a:invGamma/>
                  </a:schemeClr>
                </a:gs>
              </a:gsLst>
              <a:lin ang="5400000" scaled="1"/>
            </a:gradFill>
            <a:ln w="38100" algn="ctr">
              <a:solidFill>
                <a:srgbClr val="F8F8F8">
                  <a:alpha val="80000"/>
                </a:srgbClr>
              </a:solidFill>
              <a:round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  <p:pic>
          <p:nvPicPr>
            <p:cNvPr id="9234" name="Picture 19" descr="cir_lighteffect0"/>
            <p:cNvPicPr>
              <a:picLocks noChangeAspect="1" noChangeArrowheads="1"/>
            </p:cNvPicPr>
            <p:nvPr/>
          </p:nvPicPr>
          <p:blipFill>
            <a:blip r:embed="rId3" cstate="print">
              <a:lum bright="18000" contrast="-12000"/>
            </a:blip>
            <a:srcRect/>
            <a:stretch>
              <a:fillRect/>
            </a:stretch>
          </p:blipFill>
          <p:spPr bwMode="gray">
            <a:xfrm>
              <a:off x="708" y="2203"/>
              <a:ext cx="751" cy="6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9231" name="Rectangle 20"/>
          <p:cNvSpPr>
            <a:spLocks noChangeArrowheads="1"/>
          </p:cNvSpPr>
          <p:nvPr/>
        </p:nvSpPr>
        <p:spPr bwMode="gray">
          <a:xfrm>
            <a:off x="5257800" y="4572000"/>
            <a:ext cx="1295400" cy="4000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b="1">
                <a:solidFill>
                  <a:srgbClr val="F8F8F8"/>
                </a:solidFill>
                <a:cs typeface="Arial" pitchFamily="34" charset="0"/>
              </a:rPr>
              <a:t> </a:t>
            </a:r>
            <a:r>
              <a:rPr lang="ru-RU" sz="2000" b="1">
                <a:solidFill>
                  <a:srgbClr val="F8F8F8"/>
                </a:solidFill>
                <a:cs typeface="Arial" pitchFamily="34" charset="0"/>
              </a:rPr>
              <a:t>2</a:t>
            </a:r>
            <a:endParaRPr lang="en-US" sz="2000" b="1">
              <a:solidFill>
                <a:srgbClr val="F8F8F8"/>
              </a:solidFill>
              <a:cs typeface="Arial" pitchFamily="34" charset="0"/>
            </a:endParaRPr>
          </a:p>
        </p:txBody>
      </p:sp>
      <p:sp>
        <p:nvSpPr>
          <p:cNvPr id="2" name="Стрелка вправо 1">
            <a:hlinkClick r:id="rId6" action="ppaction://hlinksldjump"/>
          </p:cNvPr>
          <p:cNvSpPr/>
          <p:nvPr/>
        </p:nvSpPr>
        <p:spPr>
          <a:xfrm>
            <a:off x="7235825" y="6524625"/>
            <a:ext cx="1152525" cy="21748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title"/>
          </p:nvPr>
        </p:nvSpPr>
        <p:spPr>
          <a:xfrm>
            <a:off x="11113" y="333375"/>
            <a:ext cx="8578850" cy="746125"/>
          </a:xfrm>
        </p:spPr>
        <p:txBody>
          <a:bodyPr/>
          <a:lstStyle/>
          <a:p>
            <a:pPr eaLnBrk="1" hangingPunct="1"/>
            <a:r>
              <a:rPr lang="ru-RU" sz="2400" smtClean="0"/>
              <a:t>Профессиональная позиция педагога, важнейшее условие развития личности человека</a:t>
            </a: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</p:nvPr>
        </p:nvGraphicFramePr>
        <p:xfrm>
          <a:off x="457200" y="1533525"/>
          <a:ext cx="8229600" cy="50196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2292" name="Нижний колонтитул 3"/>
          <p:cNvSpPr>
            <a:spLocks noGrp="1"/>
          </p:cNvSpPr>
          <p:nvPr>
            <p:ph type="ftr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>
                <a:latin typeface="Arial" pitchFamily="34" charset="0"/>
              </a:rPr>
              <a:t>www.themegallery.com</a:t>
            </a:r>
          </a:p>
        </p:txBody>
      </p:sp>
      <p:sp>
        <p:nvSpPr>
          <p:cNvPr id="6" name="Стрелка вправо 5">
            <a:hlinkClick r:id="rId7" action="ppaction://hlinksldjump"/>
          </p:cNvPr>
          <p:cNvSpPr/>
          <p:nvPr/>
        </p:nvSpPr>
        <p:spPr>
          <a:xfrm>
            <a:off x="7381875" y="6627813"/>
            <a:ext cx="865188" cy="2159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Список литературы:</a:t>
            </a:r>
          </a:p>
        </p:txBody>
      </p:sp>
      <p:sp>
        <p:nvSpPr>
          <p:cNvPr id="13315" name="Объект 2"/>
          <p:cNvSpPr>
            <a:spLocks noGrp="1"/>
          </p:cNvSpPr>
          <p:nvPr>
            <p:ph idx="1"/>
          </p:nvPr>
        </p:nvSpPr>
        <p:spPr>
          <a:xfrm>
            <a:off x="685800" y="1628800"/>
            <a:ext cx="7848600" cy="4497363"/>
          </a:xfrm>
        </p:spPr>
        <p:txBody>
          <a:bodyPr/>
          <a:lstStyle/>
          <a:p>
            <a:pPr eaLnBrk="1" hangingPunct="1"/>
            <a:r>
              <a:rPr lang="ru-RU" sz="2000" dirty="0" smtClean="0"/>
              <a:t>Д.В. Григорьев, П.В. Степанов Внеурочная деятельность школьников. Методический конструктор: пособие для </a:t>
            </a:r>
            <a:r>
              <a:rPr lang="ru-RU" sz="2000" dirty="0" err="1" smtClean="0"/>
              <a:t>учителя.-М</a:t>
            </a:r>
            <a:r>
              <a:rPr lang="ru-RU" sz="2000" dirty="0" smtClean="0"/>
              <a:t>.: Просвещение, 2011.-223с.-(Стандарты второго поколения).</a:t>
            </a:r>
          </a:p>
          <a:p>
            <a:pPr eaLnBrk="1" hangingPunct="1">
              <a:lnSpc>
                <a:spcPct val="90000"/>
              </a:lnSpc>
            </a:pPr>
            <a:r>
              <a:rPr lang="ru-RU" sz="2000" dirty="0" err="1" smtClean="0"/>
              <a:t>Ратанова</a:t>
            </a:r>
            <a:r>
              <a:rPr lang="ru-RU" sz="2000" dirty="0" smtClean="0"/>
              <a:t>,  Т.А., Психодиагностические методики изучения личности/ </a:t>
            </a:r>
            <a:r>
              <a:rPr lang="ru-RU" sz="2000" dirty="0" err="1" smtClean="0"/>
              <a:t>Т.А.Ратанова</a:t>
            </a:r>
            <a:r>
              <a:rPr lang="ru-RU" sz="2000" dirty="0" smtClean="0"/>
              <a:t>, Н.Ф.Шляхта.- М.,1998.- 264 с.</a:t>
            </a:r>
          </a:p>
          <a:p>
            <a:pPr eaLnBrk="1" hangingPunct="1">
              <a:lnSpc>
                <a:spcPct val="90000"/>
              </a:lnSpc>
            </a:pPr>
            <a:r>
              <a:rPr lang="ru-RU" sz="2000" dirty="0" err="1" smtClean="0"/>
              <a:t>Сафонцев</a:t>
            </a:r>
            <a:r>
              <a:rPr lang="ru-RU" sz="2000" dirty="0" smtClean="0"/>
              <a:t>,  С.А. Контроль качества образовательного процесса на основе тестовой диагностики// Школьные технологии.- 2002.- №5. </a:t>
            </a:r>
          </a:p>
          <a:p>
            <a:pPr eaLnBrk="1" hangingPunct="1">
              <a:lnSpc>
                <a:spcPct val="90000"/>
              </a:lnSpc>
            </a:pPr>
            <a:r>
              <a:rPr lang="ru-RU" sz="2000" dirty="0" smtClean="0"/>
              <a:t>Тараненко, О. Диагностика воспитательной работы в классе// Воспитание школьников.-2004.- №7 </a:t>
            </a:r>
          </a:p>
          <a:p>
            <a:pPr eaLnBrk="1" hangingPunct="1">
              <a:lnSpc>
                <a:spcPct val="90000"/>
              </a:lnSpc>
            </a:pPr>
            <a:r>
              <a:rPr lang="ru-RU" sz="2000" dirty="0" smtClean="0"/>
              <a:t>Фридман, Л.М. Изучение процесса личностного развития: пособие для учителей и школьных психологов/ Л.М. Фридман.— Воронеж: МОДЭК., Изд. </a:t>
            </a:r>
            <a:r>
              <a:rPr lang="ru-RU" sz="2000" dirty="0" err="1" smtClean="0"/>
              <a:t>Ин-та</a:t>
            </a:r>
            <a:r>
              <a:rPr lang="ru-RU" sz="2000" dirty="0" smtClean="0"/>
              <a:t> практической психологии, 1998.- </a:t>
            </a:r>
          </a:p>
          <a:p>
            <a:pPr eaLnBrk="1" hangingPunct="1"/>
            <a:endParaRPr lang="ru-RU" dirty="0" smtClean="0"/>
          </a:p>
        </p:txBody>
      </p:sp>
      <p:sp>
        <p:nvSpPr>
          <p:cNvPr id="13316" name="Нижний колонтитул 3"/>
          <p:cNvSpPr>
            <a:spLocks noGrp="1"/>
          </p:cNvSpPr>
          <p:nvPr>
            <p:ph type="ftr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endParaRPr lang="en-US" dirty="0" smtClean="0"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836712"/>
            <a:ext cx="8532440" cy="1143000"/>
          </a:xfrm>
        </p:spPr>
        <p:txBody>
          <a:bodyPr/>
          <a:lstStyle/>
          <a:p>
            <a:pPr algn="l"/>
            <a:r>
              <a:rPr lang="ru-RU" sz="2800" dirty="0" smtClean="0"/>
              <a:t>Внеурочная работа – это хорошая возможность для организации межличностных отношений в классе </a:t>
            </a:r>
            <a:endParaRPr lang="ru-RU" sz="2800" dirty="0"/>
          </a:p>
        </p:txBody>
      </p:sp>
      <p:pic>
        <p:nvPicPr>
          <p:cNvPr id="5" name="Содержимое 4" descr="&amp;Bcy;&amp;ucy;&amp;dcy;&amp;softcy;&amp;tcy;&amp;iecy; &amp;vcy;&amp;iecy;&amp;zhcy;&amp;lcy;&amp;icy;&amp;vcy;&amp;ycy;. &amp;Ncy;&amp;icy;&amp;chcy;&amp;tcy;&amp;ocy; &amp;ncy;&amp;iecy; &amp;ocy;&amp;bcy;&amp;khcy;&amp;ocy;&amp;dcy;&amp;icy;&amp;tcy;&amp;scy;&amp;yacy; &amp;tcy;&amp;acy;&amp;kcy; &amp;dcy;&amp;iecy;&amp;shcy;&amp;iecy;&amp;vcy;&amp;ocy; &amp;icy; &amp;ncy;&amp;iecy; &amp;tscy;&amp;iecy;&amp;ncy;&amp;icy;&amp;tcy;&amp;scy;&amp;yacy; &amp;tcy;…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00225" y="2377281"/>
            <a:ext cx="5619750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 dirty="0" smtClean="0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85800" y="1196752"/>
            <a:ext cx="8134350" cy="4536503"/>
          </a:xfrm>
        </p:spPr>
        <p:txBody>
          <a:bodyPr/>
          <a:lstStyle/>
          <a:p>
            <a:pPr marL="0" indent="0" eaLnBrk="1" hangingPunct="1">
              <a:buSzPct val="90000"/>
              <a:buFontTx/>
              <a:buNone/>
              <a:defRPr/>
            </a:pP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Диагностика – </a:t>
            </a:r>
            <a:r>
              <a:rPr lang="ru-RU" dirty="0" smtClean="0"/>
              <a:t>оценочная процедура, направленная на прояснение ситуации, выявление истинного уровня процесса и результата обучения и воспитания</a:t>
            </a:r>
          </a:p>
          <a:p>
            <a:pPr eaLnBrk="1" hangingPunct="1">
              <a:buNone/>
              <a:defRPr/>
            </a:pP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    </a:t>
            </a: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Нижний колонтитул 5"/>
          <p:cNvSpPr>
            <a:spLocks noGrp="1"/>
          </p:cNvSpPr>
          <p:nvPr>
            <p:ph type="ftr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endParaRPr lang="en-US" dirty="0" smtClean="0">
              <a:latin typeface="Arial" pitchFamily="34" charset="0"/>
            </a:endParaRPr>
          </a:p>
        </p:txBody>
      </p:sp>
      <p:sp>
        <p:nvSpPr>
          <p:cNvPr id="717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Цель диагностики</a:t>
            </a:r>
            <a:endParaRPr lang="en-US" smtClean="0"/>
          </a:p>
        </p:txBody>
      </p:sp>
      <p:sp>
        <p:nvSpPr>
          <p:cNvPr id="7172" name="AutoShape 3"/>
          <p:cNvSpPr>
            <a:spLocks noChangeArrowheads="1"/>
          </p:cNvSpPr>
          <p:nvPr/>
        </p:nvSpPr>
        <p:spPr bwMode="gray">
          <a:xfrm>
            <a:off x="685800" y="4314825"/>
            <a:ext cx="2543175" cy="1935163"/>
          </a:xfrm>
          <a:prstGeom prst="roundRect">
            <a:avLst>
              <a:gd name="adj" fmla="val 12699"/>
            </a:avLst>
          </a:prstGeom>
          <a:solidFill>
            <a:schemeClr val="accent1"/>
          </a:solidFill>
          <a:ln w="9525" algn="ctr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7173" name="Text Box 4"/>
          <p:cNvSpPr txBox="1">
            <a:spLocks noChangeArrowheads="1"/>
          </p:cNvSpPr>
          <p:nvPr/>
        </p:nvSpPr>
        <p:spPr bwMode="gray">
          <a:xfrm>
            <a:off x="3660775" y="3790950"/>
            <a:ext cx="1905000" cy="523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 b="1" dirty="0">
                <a:cs typeface="Arial" pitchFamily="34" charset="0"/>
              </a:rPr>
              <a:t> </a:t>
            </a:r>
            <a:r>
              <a:rPr lang="ru-RU" sz="2800" b="1" dirty="0">
                <a:cs typeface="Arial" pitchFamily="34" charset="0"/>
              </a:rPr>
              <a:t>Цели</a:t>
            </a:r>
            <a:endParaRPr lang="en-US" sz="2800" b="1" dirty="0">
              <a:cs typeface="Arial" pitchFamily="34" charset="0"/>
            </a:endParaRPr>
          </a:p>
        </p:txBody>
      </p:sp>
      <p:sp>
        <p:nvSpPr>
          <p:cNvPr id="7174" name="AutoShape 5"/>
          <p:cNvSpPr>
            <a:spLocks noChangeArrowheads="1"/>
          </p:cNvSpPr>
          <p:nvPr/>
        </p:nvSpPr>
        <p:spPr bwMode="gray">
          <a:xfrm>
            <a:off x="739775" y="4848225"/>
            <a:ext cx="2408238" cy="1317625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>
            <a:prstShdw prst="shdw17" dist="17961" dir="13500000">
              <a:srgbClr val="999999"/>
            </a:prstShdw>
          </a:effectLst>
        </p:spPr>
        <p:txBody>
          <a:bodyPr wrap="none" anchor="ctr"/>
          <a:lstStyle/>
          <a:p>
            <a:endParaRPr lang="ru-RU"/>
          </a:p>
        </p:txBody>
      </p:sp>
      <p:sp>
        <p:nvSpPr>
          <p:cNvPr id="7175" name="Text Box 18"/>
          <p:cNvSpPr txBox="1">
            <a:spLocks noChangeArrowheads="1"/>
          </p:cNvSpPr>
          <p:nvPr/>
        </p:nvSpPr>
        <p:spPr bwMode="white">
          <a:xfrm>
            <a:off x="1141413" y="4365625"/>
            <a:ext cx="1651000" cy="4000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000" b="1" dirty="0" smtClean="0">
                <a:solidFill>
                  <a:srgbClr val="FFFFFF"/>
                </a:solidFill>
                <a:cs typeface="Arial" pitchFamily="34" charset="0"/>
              </a:rPr>
              <a:t>3</a:t>
            </a:r>
            <a:endParaRPr lang="en-US" sz="2000" b="1" dirty="0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7176" name="Text Box 9"/>
          <p:cNvSpPr txBox="1">
            <a:spLocks noChangeArrowheads="1"/>
          </p:cNvSpPr>
          <p:nvPr/>
        </p:nvSpPr>
        <p:spPr bwMode="gray">
          <a:xfrm>
            <a:off x="781050" y="4926013"/>
            <a:ext cx="2316163" cy="13239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sz="1600" b="1" dirty="0">
                <a:cs typeface="Arial" pitchFamily="34" charset="0"/>
              </a:rPr>
              <a:t>Анализировать, обобщать и распространять позитивный  опыт воспитания</a:t>
            </a:r>
            <a:endParaRPr lang="en-US" sz="1600" b="1" dirty="0">
              <a:cs typeface="Arial" pitchFamily="34" charset="0"/>
            </a:endParaRPr>
          </a:p>
        </p:txBody>
      </p:sp>
      <p:sp>
        <p:nvSpPr>
          <p:cNvPr id="7177" name="AutoShape 8"/>
          <p:cNvSpPr>
            <a:spLocks noChangeArrowheads="1"/>
          </p:cNvSpPr>
          <p:nvPr/>
        </p:nvSpPr>
        <p:spPr bwMode="ltGray">
          <a:xfrm>
            <a:off x="685800" y="1700213"/>
            <a:ext cx="2543175" cy="1957387"/>
          </a:xfrm>
          <a:prstGeom prst="roundRect">
            <a:avLst>
              <a:gd name="adj" fmla="val 12699"/>
            </a:avLst>
          </a:prstGeom>
          <a:solidFill>
            <a:schemeClr val="folHlink"/>
          </a:solidFill>
          <a:ln w="9525" algn="ctr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7178" name="AutoShape 9"/>
          <p:cNvSpPr>
            <a:spLocks noChangeArrowheads="1"/>
          </p:cNvSpPr>
          <p:nvPr/>
        </p:nvSpPr>
        <p:spPr bwMode="gray">
          <a:xfrm>
            <a:off x="739775" y="2325688"/>
            <a:ext cx="2408238" cy="1274762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>
            <a:prstShdw prst="shdw17" dist="17961" dir="13500000">
              <a:srgbClr val="999999"/>
            </a:prstShdw>
          </a:effectLst>
        </p:spPr>
        <p:txBody>
          <a:bodyPr wrap="none" anchor="ctr"/>
          <a:lstStyle/>
          <a:p>
            <a:endParaRPr lang="ru-RU"/>
          </a:p>
        </p:txBody>
      </p:sp>
      <p:sp>
        <p:nvSpPr>
          <p:cNvPr id="7179" name="Text Box 18"/>
          <p:cNvSpPr txBox="1">
            <a:spLocks noChangeArrowheads="1"/>
          </p:cNvSpPr>
          <p:nvPr/>
        </p:nvSpPr>
        <p:spPr bwMode="white">
          <a:xfrm>
            <a:off x="1144588" y="1862138"/>
            <a:ext cx="1651000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000" b="1">
                <a:solidFill>
                  <a:srgbClr val="FFFFFF"/>
                </a:solidFill>
                <a:cs typeface="Arial" pitchFamily="34" charset="0"/>
              </a:rPr>
              <a:t>1</a:t>
            </a:r>
            <a:endParaRPr lang="en-US" sz="2000" b="1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7180" name="Text Box 9"/>
          <p:cNvSpPr txBox="1">
            <a:spLocks noChangeArrowheads="1"/>
          </p:cNvSpPr>
          <p:nvPr/>
        </p:nvSpPr>
        <p:spPr bwMode="gray">
          <a:xfrm>
            <a:off x="781050" y="2333625"/>
            <a:ext cx="2366963" cy="13239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sz="1600" b="1">
                <a:cs typeface="Arial" pitchFamily="34" charset="0"/>
              </a:rPr>
              <a:t>Выяснить, являются ли воспитывающими те виды ВД, которыми занят школьник</a:t>
            </a:r>
            <a:endParaRPr lang="en-US" sz="1600" b="1">
              <a:cs typeface="Arial" pitchFamily="34" charset="0"/>
            </a:endParaRPr>
          </a:p>
        </p:txBody>
      </p:sp>
      <p:sp>
        <p:nvSpPr>
          <p:cNvPr id="7181" name="AutoShape 12"/>
          <p:cNvSpPr>
            <a:spLocks noChangeArrowheads="1"/>
          </p:cNvSpPr>
          <p:nvPr/>
        </p:nvSpPr>
        <p:spPr bwMode="gray">
          <a:xfrm>
            <a:off x="6012160" y="2276872"/>
            <a:ext cx="2543175" cy="1935163"/>
          </a:xfrm>
          <a:prstGeom prst="roundRect">
            <a:avLst>
              <a:gd name="adj" fmla="val 12699"/>
            </a:avLst>
          </a:prstGeom>
          <a:solidFill>
            <a:schemeClr val="hlink"/>
          </a:solidFill>
          <a:ln w="9525" algn="ctr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7182" name="AutoShape 13"/>
          <p:cNvSpPr>
            <a:spLocks noChangeArrowheads="1"/>
          </p:cNvSpPr>
          <p:nvPr/>
        </p:nvSpPr>
        <p:spPr bwMode="gray">
          <a:xfrm>
            <a:off x="6156176" y="2924945"/>
            <a:ext cx="2408238" cy="1152128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>
            <a:prstShdw prst="shdw17" dist="17961" dir="13500000">
              <a:srgbClr val="999999"/>
            </a:prstShdw>
          </a:effectLst>
        </p:spPr>
        <p:txBody>
          <a:bodyPr wrap="none" anchor="ctr"/>
          <a:lstStyle/>
          <a:p>
            <a:endParaRPr lang="ru-RU"/>
          </a:p>
        </p:txBody>
      </p:sp>
      <p:sp>
        <p:nvSpPr>
          <p:cNvPr id="7183" name="Text Box 18"/>
          <p:cNvSpPr txBox="1">
            <a:spLocks noChangeArrowheads="1"/>
          </p:cNvSpPr>
          <p:nvPr/>
        </p:nvSpPr>
        <p:spPr bwMode="white">
          <a:xfrm>
            <a:off x="6444208" y="2492896"/>
            <a:ext cx="1651000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000" b="1" dirty="0" smtClean="0">
                <a:solidFill>
                  <a:srgbClr val="FFFFFF"/>
                </a:solidFill>
                <a:cs typeface="Arial" pitchFamily="34" charset="0"/>
              </a:rPr>
              <a:t>2</a:t>
            </a:r>
            <a:endParaRPr lang="en-US" sz="2000" b="1" dirty="0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7184" name="Text Box 9"/>
          <p:cNvSpPr txBox="1">
            <a:spLocks noChangeArrowheads="1"/>
          </p:cNvSpPr>
          <p:nvPr/>
        </p:nvSpPr>
        <p:spPr bwMode="gray">
          <a:xfrm>
            <a:off x="6228184" y="2924945"/>
            <a:ext cx="2161754" cy="132343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600" b="1" dirty="0">
                <a:cs typeface="Arial" pitchFamily="34" charset="0"/>
              </a:rPr>
              <a:t>Находить и решать наиболее  острые проблемы, существующие во ВД</a:t>
            </a:r>
            <a:endParaRPr lang="en-US" sz="1600" b="1" dirty="0">
              <a:cs typeface="Arial" pitchFamily="34" charset="0"/>
            </a:endParaRPr>
          </a:p>
        </p:txBody>
      </p:sp>
      <p:sp>
        <p:nvSpPr>
          <p:cNvPr id="7187" name="Text Box 18"/>
          <p:cNvSpPr txBox="1">
            <a:spLocks noChangeArrowheads="1"/>
          </p:cNvSpPr>
          <p:nvPr/>
        </p:nvSpPr>
        <p:spPr bwMode="white">
          <a:xfrm>
            <a:off x="6483350" y="1928813"/>
            <a:ext cx="1651000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000" b="1">
                <a:solidFill>
                  <a:srgbClr val="FFFFFF"/>
                </a:solidFill>
                <a:cs typeface="Arial" pitchFamily="34" charset="0"/>
              </a:rPr>
              <a:t>2</a:t>
            </a:r>
            <a:endParaRPr lang="en-US" sz="2000" b="1">
              <a:solidFill>
                <a:srgbClr val="FFFFFF"/>
              </a:solidFill>
              <a:cs typeface="Arial" pitchFamily="34" charset="0"/>
            </a:endParaRPr>
          </a:p>
        </p:txBody>
      </p:sp>
      <p:grpSp>
        <p:nvGrpSpPr>
          <p:cNvPr id="2" name="Group 20"/>
          <p:cNvGrpSpPr>
            <a:grpSpLocks/>
          </p:cNvGrpSpPr>
          <p:nvPr/>
        </p:nvGrpSpPr>
        <p:grpSpPr bwMode="auto">
          <a:xfrm>
            <a:off x="3203848" y="2708920"/>
            <a:ext cx="2819400" cy="2736304"/>
            <a:chOff x="1968" y="1488"/>
            <a:chExt cx="1776" cy="1766"/>
          </a:xfrm>
        </p:grpSpPr>
        <p:sp>
          <p:nvSpPr>
            <p:cNvPr id="13333" name="AutoShape 21"/>
            <p:cNvSpPr>
              <a:spLocks noChangeArrowheads="1"/>
            </p:cNvSpPr>
            <p:nvPr/>
          </p:nvSpPr>
          <p:spPr bwMode="ltGray">
            <a:xfrm rot="6774404">
              <a:off x="2004" y="1578"/>
              <a:ext cx="1688" cy="1664"/>
            </a:xfrm>
            <a:custGeom>
              <a:avLst/>
              <a:gdLst>
                <a:gd name="G0" fmla="+- -1509893 0 0"/>
                <a:gd name="G1" fmla="+- -5955455 0 0"/>
                <a:gd name="G2" fmla="+- -1509893 0 -5955455"/>
                <a:gd name="G3" fmla="+- 10800 0 0"/>
                <a:gd name="G4" fmla="+- 0 0 -1509893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7926 0 0"/>
                <a:gd name="G9" fmla="+- 0 0 -5955455"/>
                <a:gd name="G10" fmla="+- 7926 0 2700"/>
                <a:gd name="G11" fmla="cos G10 -1509893"/>
                <a:gd name="G12" fmla="sin G10 -1509893"/>
                <a:gd name="G13" fmla="cos 13500 -1509893"/>
                <a:gd name="G14" fmla="sin 13500 -1509893"/>
                <a:gd name="G15" fmla="+- G11 10800 0"/>
                <a:gd name="G16" fmla="+- G12 10800 0"/>
                <a:gd name="G17" fmla="+- G13 10800 0"/>
                <a:gd name="G18" fmla="+- G14 10800 0"/>
                <a:gd name="G19" fmla="*/ 7926 1 2"/>
                <a:gd name="G20" fmla="+- G19 5400 0"/>
                <a:gd name="G21" fmla="cos G20 -1509893"/>
                <a:gd name="G22" fmla="sin G20 -1509893"/>
                <a:gd name="G23" fmla="+- G21 10800 0"/>
                <a:gd name="G24" fmla="+- G12 G23 G22"/>
                <a:gd name="G25" fmla="+- G22 G23 G11"/>
                <a:gd name="G26" fmla="cos 10800 -1509893"/>
                <a:gd name="G27" fmla="sin 10800 -1509893"/>
                <a:gd name="G28" fmla="cos 7926 -1509893"/>
                <a:gd name="G29" fmla="sin 7926 -1509893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-5955455"/>
                <a:gd name="G36" fmla="sin G34 -5955455"/>
                <a:gd name="G37" fmla="+/ -5955455 -1509893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7926 G39"/>
                <a:gd name="G43" fmla="sin 7926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16689 w 21600"/>
                <a:gd name="T5" fmla="*/ 1746 h 21600"/>
                <a:gd name="T6" fmla="*/ 10657 w 21600"/>
                <a:gd name="T7" fmla="*/ 1438 h 21600"/>
                <a:gd name="T8" fmla="*/ 15121 w 21600"/>
                <a:gd name="T9" fmla="*/ 4156 h 21600"/>
                <a:gd name="T10" fmla="*/ 23223 w 21600"/>
                <a:gd name="T11" fmla="*/ 5516 h 21600"/>
                <a:gd name="T12" fmla="*/ 21035 w 21600"/>
                <a:gd name="T13" fmla="*/ 10942 h 21600"/>
                <a:gd name="T14" fmla="*/ 15609 w 21600"/>
                <a:gd name="T15" fmla="*/ 8754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18093" y="7698"/>
                  </a:moveTo>
                  <a:cubicBezTo>
                    <a:pt x="16849" y="4772"/>
                    <a:pt x="13978" y="2874"/>
                    <a:pt x="10800" y="2874"/>
                  </a:cubicBezTo>
                  <a:cubicBezTo>
                    <a:pt x="10759" y="2873"/>
                    <a:pt x="10719" y="2874"/>
                    <a:pt x="10679" y="2874"/>
                  </a:cubicBezTo>
                  <a:lnTo>
                    <a:pt x="10635" y="1"/>
                  </a:lnTo>
                  <a:cubicBezTo>
                    <a:pt x="10690" y="0"/>
                    <a:pt x="10745" y="-1"/>
                    <a:pt x="10800" y="0"/>
                  </a:cubicBezTo>
                  <a:cubicBezTo>
                    <a:pt x="15131" y="0"/>
                    <a:pt x="19043" y="2587"/>
                    <a:pt x="20738" y="6573"/>
                  </a:cubicBezTo>
                  <a:lnTo>
                    <a:pt x="23223" y="5516"/>
                  </a:lnTo>
                  <a:lnTo>
                    <a:pt x="21035" y="10942"/>
                  </a:lnTo>
                  <a:lnTo>
                    <a:pt x="15609" y="8754"/>
                  </a:lnTo>
                  <a:lnTo>
                    <a:pt x="18093" y="7698"/>
                  </a:lnTo>
                  <a:close/>
                </a:path>
              </a:pathLst>
            </a:custGeom>
            <a:gradFill rotWithShape="1">
              <a:gsLst>
                <a:gs pos="0">
                  <a:schemeClr val="hlink">
                    <a:gamma/>
                    <a:shade val="0"/>
                    <a:invGamma/>
                  </a:schemeClr>
                </a:gs>
                <a:gs pos="100000">
                  <a:schemeClr val="hlink"/>
                </a:gs>
              </a:gsLst>
              <a:lin ang="2700000" scaled="1"/>
            </a:gradFill>
            <a:ln>
              <a:noFill/>
            </a:ln>
            <a:effectLst/>
            <a:scene3d>
              <a:camera prst="legacyObliqueTopRight"/>
              <a:lightRig rig="legacyFlat3" dir="b"/>
            </a:scene3d>
            <a:sp3d extrusionH="176200" prstMaterial="legacyMatte">
              <a:bevelT w="13500" h="13500" prst="angle"/>
              <a:bevelB w="13500" h="13500" prst="angle"/>
              <a:extrusionClr>
                <a:schemeClr val="hlink"/>
              </a:extrusionClr>
            </a:sp3d>
            <a:extLst>
              <a:ext uri="{91240B29-F687-4F45-9708-019B960494DF}"/>
              <a:ext uri="{AF507438-7753-43E0-B8FC-AC1667EBCBE1}"/>
            </a:extLst>
          </p:spPr>
          <p:txBody>
            <a:bodyPr wrap="none" anchor="ctr">
              <a:flatTx/>
            </a:bodyPr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13334" name="AutoShape 22"/>
            <p:cNvSpPr>
              <a:spLocks noChangeArrowheads="1"/>
            </p:cNvSpPr>
            <p:nvPr/>
          </p:nvSpPr>
          <p:spPr bwMode="ltGray">
            <a:xfrm rot="12174404">
              <a:off x="1968" y="1567"/>
              <a:ext cx="1688" cy="1664"/>
            </a:xfrm>
            <a:custGeom>
              <a:avLst/>
              <a:gdLst>
                <a:gd name="G0" fmla="+- -1509893 0 0"/>
                <a:gd name="G1" fmla="+- -5955455 0 0"/>
                <a:gd name="G2" fmla="+- -1509893 0 -5955455"/>
                <a:gd name="G3" fmla="+- 10800 0 0"/>
                <a:gd name="G4" fmla="+- 0 0 -1509893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7926 0 0"/>
                <a:gd name="G9" fmla="+- 0 0 -5955455"/>
                <a:gd name="G10" fmla="+- 7926 0 2700"/>
                <a:gd name="G11" fmla="cos G10 -1509893"/>
                <a:gd name="G12" fmla="sin G10 -1509893"/>
                <a:gd name="G13" fmla="cos 13500 -1509893"/>
                <a:gd name="G14" fmla="sin 13500 -1509893"/>
                <a:gd name="G15" fmla="+- G11 10800 0"/>
                <a:gd name="G16" fmla="+- G12 10800 0"/>
                <a:gd name="G17" fmla="+- G13 10800 0"/>
                <a:gd name="G18" fmla="+- G14 10800 0"/>
                <a:gd name="G19" fmla="*/ 7926 1 2"/>
                <a:gd name="G20" fmla="+- G19 5400 0"/>
                <a:gd name="G21" fmla="cos G20 -1509893"/>
                <a:gd name="G22" fmla="sin G20 -1509893"/>
                <a:gd name="G23" fmla="+- G21 10800 0"/>
                <a:gd name="G24" fmla="+- G12 G23 G22"/>
                <a:gd name="G25" fmla="+- G22 G23 G11"/>
                <a:gd name="G26" fmla="cos 10800 -1509893"/>
                <a:gd name="G27" fmla="sin 10800 -1509893"/>
                <a:gd name="G28" fmla="cos 7926 -1509893"/>
                <a:gd name="G29" fmla="sin 7926 -1509893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-5955455"/>
                <a:gd name="G36" fmla="sin G34 -5955455"/>
                <a:gd name="G37" fmla="+/ -5955455 -1509893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7926 G39"/>
                <a:gd name="G43" fmla="sin 7926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16689 w 21600"/>
                <a:gd name="T5" fmla="*/ 1746 h 21600"/>
                <a:gd name="T6" fmla="*/ 10657 w 21600"/>
                <a:gd name="T7" fmla="*/ 1438 h 21600"/>
                <a:gd name="T8" fmla="*/ 15121 w 21600"/>
                <a:gd name="T9" fmla="*/ 4156 h 21600"/>
                <a:gd name="T10" fmla="*/ 23223 w 21600"/>
                <a:gd name="T11" fmla="*/ 5516 h 21600"/>
                <a:gd name="T12" fmla="*/ 21035 w 21600"/>
                <a:gd name="T13" fmla="*/ 10942 h 21600"/>
                <a:gd name="T14" fmla="*/ 15609 w 21600"/>
                <a:gd name="T15" fmla="*/ 8754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18093" y="7698"/>
                  </a:moveTo>
                  <a:cubicBezTo>
                    <a:pt x="16849" y="4772"/>
                    <a:pt x="13978" y="2874"/>
                    <a:pt x="10800" y="2874"/>
                  </a:cubicBezTo>
                  <a:cubicBezTo>
                    <a:pt x="10759" y="2873"/>
                    <a:pt x="10719" y="2874"/>
                    <a:pt x="10679" y="2874"/>
                  </a:cubicBezTo>
                  <a:lnTo>
                    <a:pt x="10635" y="1"/>
                  </a:lnTo>
                  <a:cubicBezTo>
                    <a:pt x="10690" y="0"/>
                    <a:pt x="10745" y="-1"/>
                    <a:pt x="10800" y="0"/>
                  </a:cubicBezTo>
                  <a:cubicBezTo>
                    <a:pt x="15131" y="0"/>
                    <a:pt x="19043" y="2587"/>
                    <a:pt x="20738" y="6573"/>
                  </a:cubicBezTo>
                  <a:lnTo>
                    <a:pt x="23223" y="5516"/>
                  </a:lnTo>
                  <a:lnTo>
                    <a:pt x="21035" y="10942"/>
                  </a:lnTo>
                  <a:lnTo>
                    <a:pt x="15609" y="8754"/>
                  </a:lnTo>
                  <a:lnTo>
                    <a:pt x="18093" y="7698"/>
                  </a:lnTo>
                  <a:close/>
                </a:path>
              </a:pathLst>
            </a:custGeom>
            <a:gradFill rotWithShape="1">
              <a:gsLst>
                <a:gs pos="0">
                  <a:schemeClr val="accent1">
                    <a:gamma/>
                    <a:shade val="0"/>
                    <a:invGamma/>
                  </a:schemeClr>
                </a:gs>
                <a:gs pos="100000">
                  <a:schemeClr val="accent1"/>
                </a:gs>
              </a:gsLst>
              <a:lin ang="2700000" scaled="1"/>
            </a:gradFill>
            <a:ln>
              <a:noFill/>
            </a:ln>
            <a:effectLst/>
            <a:scene3d>
              <a:camera prst="legacyObliqueTopRight"/>
              <a:lightRig rig="legacyFlat3" dir="b"/>
            </a:scene3d>
            <a:sp3d extrusionH="1762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  <a:extLst>
              <a:ext uri="{91240B29-F687-4F45-9708-019B960494DF}"/>
              <a:ext uri="{AF507438-7753-43E0-B8FC-AC1667EBCBE1}"/>
            </a:extLst>
          </p:spPr>
          <p:txBody>
            <a:bodyPr wrap="none" anchor="ctr">
              <a:flatTx/>
            </a:bodyPr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13335" name="AutoShape 23"/>
            <p:cNvSpPr>
              <a:spLocks noChangeArrowheads="1"/>
            </p:cNvSpPr>
            <p:nvPr/>
          </p:nvSpPr>
          <p:spPr bwMode="ltGray">
            <a:xfrm rot="17574404">
              <a:off x="2029" y="1500"/>
              <a:ext cx="1688" cy="1664"/>
            </a:xfrm>
            <a:custGeom>
              <a:avLst/>
              <a:gdLst>
                <a:gd name="G0" fmla="+- -1509893 0 0"/>
                <a:gd name="G1" fmla="+- -5955455 0 0"/>
                <a:gd name="G2" fmla="+- -1509893 0 -5955455"/>
                <a:gd name="G3" fmla="+- 10800 0 0"/>
                <a:gd name="G4" fmla="+- 0 0 -1509893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7926 0 0"/>
                <a:gd name="G9" fmla="+- 0 0 -5955455"/>
                <a:gd name="G10" fmla="+- 7926 0 2700"/>
                <a:gd name="G11" fmla="cos G10 -1509893"/>
                <a:gd name="G12" fmla="sin G10 -1509893"/>
                <a:gd name="G13" fmla="cos 13500 -1509893"/>
                <a:gd name="G14" fmla="sin 13500 -1509893"/>
                <a:gd name="G15" fmla="+- G11 10800 0"/>
                <a:gd name="G16" fmla="+- G12 10800 0"/>
                <a:gd name="G17" fmla="+- G13 10800 0"/>
                <a:gd name="G18" fmla="+- G14 10800 0"/>
                <a:gd name="G19" fmla="*/ 7926 1 2"/>
                <a:gd name="G20" fmla="+- G19 5400 0"/>
                <a:gd name="G21" fmla="cos G20 -1509893"/>
                <a:gd name="G22" fmla="sin G20 -1509893"/>
                <a:gd name="G23" fmla="+- G21 10800 0"/>
                <a:gd name="G24" fmla="+- G12 G23 G22"/>
                <a:gd name="G25" fmla="+- G22 G23 G11"/>
                <a:gd name="G26" fmla="cos 10800 -1509893"/>
                <a:gd name="G27" fmla="sin 10800 -1509893"/>
                <a:gd name="G28" fmla="cos 7926 -1509893"/>
                <a:gd name="G29" fmla="sin 7926 -1509893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-5955455"/>
                <a:gd name="G36" fmla="sin G34 -5955455"/>
                <a:gd name="G37" fmla="+/ -5955455 -1509893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7926 G39"/>
                <a:gd name="G43" fmla="sin 7926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16689 w 21600"/>
                <a:gd name="T5" fmla="*/ 1746 h 21600"/>
                <a:gd name="T6" fmla="*/ 10657 w 21600"/>
                <a:gd name="T7" fmla="*/ 1438 h 21600"/>
                <a:gd name="T8" fmla="*/ 15121 w 21600"/>
                <a:gd name="T9" fmla="*/ 4156 h 21600"/>
                <a:gd name="T10" fmla="*/ 23223 w 21600"/>
                <a:gd name="T11" fmla="*/ 5516 h 21600"/>
                <a:gd name="T12" fmla="*/ 21035 w 21600"/>
                <a:gd name="T13" fmla="*/ 10942 h 21600"/>
                <a:gd name="T14" fmla="*/ 15609 w 21600"/>
                <a:gd name="T15" fmla="*/ 8754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18093" y="7698"/>
                  </a:moveTo>
                  <a:cubicBezTo>
                    <a:pt x="16849" y="4772"/>
                    <a:pt x="13978" y="2874"/>
                    <a:pt x="10800" y="2874"/>
                  </a:cubicBezTo>
                  <a:cubicBezTo>
                    <a:pt x="10759" y="2873"/>
                    <a:pt x="10719" y="2874"/>
                    <a:pt x="10679" y="2874"/>
                  </a:cubicBezTo>
                  <a:lnTo>
                    <a:pt x="10635" y="1"/>
                  </a:lnTo>
                  <a:cubicBezTo>
                    <a:pt x="10690" y="0"/>
                    <a:pt x="10745" y="-1"/>
                    <a:pt x="10800" y="0"/>
                  </a:cubicBezTo>
                  <a:cubicBezTo>
                    <a:pt x="15131" y="0"/>
                    <a:pt x="19043" y="2587"/>
                    <a:pt x="20738" y="6573"/>
                  </a:cubicBezTo>
                  <a:lnTo>
                    <a:pt x="23223" y="5516"/>
                  </a:lnTo>
                  <a:lnTo>
                    <a:pt x="21035" y="10942"/>
                  </a:lnTo>
                  <a:lnTo>
                    <a:pt x="15609" y="8754"/>
                  </a:lnTo>
                  <a:lnTo>
                    <a:pt x="18093" y="7698"/>
                  </a:lnTo>
                  <a:close/>
                </a:path>
              </a:pathLst>
            </a:custGeom>
            <a:gradFill rotWithShape="1">
              <a:gsLst>
                <a:gs pos="0">
                  <a:schemeClr val="folHlink">
                    <a:gamma/>
                    <a:shade val="6275"/>
                    <a:invGamma/>
                  </a:schemeClr>
                </a:gs>
                <a:gs pos="100000">
                  <a:schemeClr val="folHlink"/>
                </a:gs>
              </a:gsLst>
              <a:lin ang="2700000" scaled="1"/>
            </a:gradFill>
            <a:ln>
              <a:noFill/>
            </a:ln>
            <a:effectLst/>
            <a:scene3d>
              <a:camera prst="legacyObliqueTopRight"/>
              <a:lightRig rig="legacyFlat3" dir="b"/>
            </a:scene3d>
            <a:sp3d extrusionH="176200" prstMaterial="legacyMatte">
              <a:bevelT w="13500" h="13500" prst="angle"/>
              <a:bevelB w="13500" h="13500" prst="angle"/>
              <a:extrusionClr>
                <a:schemeClr val="folHlink"/>
              </a:extrusionClr>
            </a:sp3d>
            <a:extLst>
              <a:ext uri="{91240B29-F687-4F45-9708-019B960494DF}"/>
              <a:ext uri="{AF507438-7753-43E0-B8FC-AC1667EBCBE1}"/>
            </a:extLst>
          </p:spPr>
          <p:txBody>
            <a:bodyPr wrap="none" anchor="ctr">
              <a:flatTx/>
            </a:bodyPr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13336" name="AutoShape 24"/>
            <p:cNvSpPr>
              <a:spLocks noChangeArrowheads="1"/>
            </p:cNvSpPr>
            <p:nvPr/>
          </p:nvSpPr>
          <p:spPr bwMode="ltGray">
            <a:xfrm rot="22974404">
              <a:off x="2056" y="1536"/>
              <a:ext cx="1688" cy="1664"/>
            </a:xfrm>
            <a:custGeom>
              <a:avLst/>
              <a:gdLst>
                <a:gd name="G0" fmla="+- -1509893 0 0"/>
                <a:gd name="G1" fmla="+- -5955455 0 0"/>
                <a:gd name="G2" fmla="+- -1509893 0 -5955455"/>
                <a:gd name="G3" fmla="+- 10800 0 0"/>
                <a:gd name="G4" fmla="+- 0 0 -1509893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7926 0 0"/>
                <a:gd name="G9" fmla="+- 0 0 -5955455"/>
                <a:gd name="G10" fmla="+- 7926 0 2700"/>
                <a:gd name="G11" fmla="cos G10 -1509893"/>
                <a:gd name="G12" fmla="sin G10 -1509893"/>
                <a:gd name="G13" fmla="cos 13500 -1509893"/>
                <a:gd name="G14" fmla="sin 13500 -1509893"/>
                <a:gd name="G15" fmla="+- G11 10800 0"/>
                <a:gd name="G16" fmla="+- G12 10800 0"/>
                <a:gd name="G17" fmla="+- G13 10800 0"/>
                <a:gd name="G18" fmla="+- G14 10800 0"/>
                <a:gd name="G19" fmla="*/ 7926 1 2"/>
                <a:gd name="G20" fmla="+- G19 5400 0"/>
                <a:gd name="G21" fmla="cos G20 -1509893"/>
                <a:gd name="G22" fmla="sin G20 -1509893"/>
                <a:gd name="G23" fmla="+- G21 10800 0"/>
                <a:gd name="G24" fmla="+- G12 G23 G22"/>
                <a:gd name="G25" fmla="+- G22 G23 G11"/>
                <a:gd name="G26" fmla="cos 10800 -1509893"/>
                <a:gd name="G27" fmla="sin 10800 -1509893"/>
                <a:gd name="G28" fmla="cos 7926 -1509893"/>
                <a:gd name="G29" fmla="sin 7926 -1509893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-5955455"/>
                <a:gd name="G36" fmla="sin G34 -5955455"/>
                <a:gd name="G37" fmla="+/ -5955455 -1509893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7926 G39"/>
                <a:gd name="G43" fmla="sin 7926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16689 w 21600"/>
                <a:gd name="T5" fmla="*/ 1746 h 21600"/>
                <a:gd name="T6" fmla="*/ 10657 w 21600"/>
                <a:gd name="T7" fmla="*/ 1438 h 21600"/>
                <a:gd name="T8" fmla="*/ 15121 w 21600"/>
                <a:gd name="T9" fmla="*/ 4156 h 21600"/>
                <a:gd name="T10" fmla="*/ 23223 w 21600"/>
                <a:gd name="T11" fmla="*/ 5516 h 21600"/>
                <a:gd name="T12" fmla="*/ 21035 w 21600"/>
                <a:gd name="T13" fmla="*/ 10942 h 21600"/>
                <a:gd name="T14" fmla="*/ 15609 w 21600"/>
                <a:gd name="T15" fmla="*/ 8754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18093" y="7698"/>
                  </a:moveTo>
                  <a:cubicBezTo>
                    <a:pt x="16849" y="4772"/>
                    <a:pt x="13978" y="2874"/>
                    <a:pt x="10800" y="2874"/>
                  </a:cubicBezTo>
                  <a:cubicBezTo>
                    <a:pt x="10759" y="2873"/>
                    <a:pt x="10719" y="2874"/>
                    <a:pt x="10679" y="2874"/>
                  </a:cubicBezTo>
                  <a:lnTo>
                    <a:pt x="10635" y="1"/>
                  </a:lnTo>
                  <a:cubicBezTo>
                    <a:pt x="10690" y="0"/>
                    <a:pt x="10745" y="-1"/>
                    <a:pt x="10800" y="0"/>
                  </a:cubicBezTo>
                  <a:cubicBezTo>
                    <a:pt x="15131" y="0"/>
                    <a:pt x="19043" y="2587"/>
                    <a:pt x="20738" y="6573"/>
                  </a:cubicBezTo>
                  <a:lnTo>
                    <a:pt x="23223" y="5516"/>
                  </a:lnTo>
                  <a:lnTo>
                    <a:pt x="21035" y="10942"/>
                  </a:lnTo>
                  <a:lnTo>
                    <a:pt x="15609" y="8754"/>
                  </a:lnTo>
                  <a:lnTo>
                    <a:pt x="18093" y="7698"/>
                  </a:lnTo>
                  <a:close/>
                </a:path>
              </a:pathLst>
            </a:custGeom>
            <a:gradFill rotWithShape="1">
              <a:gsLst>
                <a:gs pos="0">
                  <a:schemeClr val="accent2">
                    <a:gamma/>
                    <a:shade val="0"/>
                    <a:invGamma/>
                  </a:schemeClr>
                </a:gs>
                <a:gs pos="100000">
                  <a:schemeClr val="accent2"/>
                </a:gs>
              </a:gsLst>
              <a:lin ang="2700000" scaled="1"/>
            </a:gradFill>
            <a:ln>
              <a:noFill/>
            </a:ln>
            <a:effectLst/>
            <a:scene3d>
              <a:camera prst="legacyObliqueTopRight"/>
              <a:lightRig rig="legacyFlat3" dir="b"/>
            </a:scene3d>
            <a:sp3d extrusionH="176200" prstMaterial="legacyMatte">
              <a:bevelT w="13500" h="13500" prst="angle"/>
              <a:bevelB w="13500" h="13500" prst="angle"/>
              <a:extrusionClr>
                <a:schemeClr val="accent2"/>
              </a:extrusionClr>
            </a:sp3d>
            <a:extLst>
              <a:ext uri="{91240B29-F687-4F45-9708-019B960494DF}"/>
              <a:ext uri="{AF507438-7753-43E0-B8FC-AC1667EBCBE1}"/>
            </a:extLst>
          </p:spPr>
          <p:txBody>
            <a:bodyPr wrap="none" anchor="ctr">
              <a:flatTx/>
            </a:bodyPr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1"/>
          <p:cNvSpPr>
            <a:spLocks noGrp="1"/>
          </p:cNvSpPr>
          <p:nvPr>
            <p:ph type="title"/>
          </p:nvPr>
        </p:nvSpPr>
        <p:spPr>
          <a:xfrm>
            <a:off x="250825" y="404813"/>
            <a:ext cx="8229600" cy="746125"/>
          </a:xfrm>
        </p:spPr>
        <p:txBody>
          <a:bodyPr/>
          <a:lstStyle/>
          <a:p>
            <a:pPr eaLnBrk="1" hangingPunct="1"/>
            <a:r>
              <a:rPr lang="ru-RU" sz="2800" smtClean="0"/>
              <a:t>Что становиться предметом диагностики?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None/>
              <a:defRPr/>
            </a:pPr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</a:rPr>
              <a:t>Воспитание-это управление процессом развития личности ребенка (человека) через создание благоприятных условий</a:t>
            </a: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.</a:t>
            </a:r>
          </a:p>
          <a:p>
            <a:pPr eaLnBrk="1" hangingPunct="1">
              <a:defRPr/>
            </a:pPr>
            <a:endParaRPr lang="ru-RU" dirty="0" smtClean="0"/>
          </a:p>
          <a:p>
            <a:pPr marL="0" indent="0" algn="ctr" eaLnBrk="1" hangingPunct="1">
              <a:buFontTx/>
              <a:buNone/>
              <a:defRPr/>
            </a:pP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</a:rPr>
              <a:t>Диагностика должна быть направлена на изучение личности ученика и создаваемые  во внеурочной деятельности условия развития личности  </a:t>
            </a:r>
          </a:p>
        </p:txBody>
      </p:sp>
      <p:sp>
        <p:nvSpPr>
          <p:cNvPr id="8196" name="Нижний колонтитул 3"/>
          <p:cNvSpPr>
            <a:spLocks noGrp="1"/>
          </p:cNvSpPr>
          <p:nvPr>
            <p:ph type="ftr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endParaRPr lang="en-US" dirty="0" smtClean="0">
              <a:latin typeface="Arial" pitchFamily="34" charset="0"/>
            </a:endParaRPr>
          </a:p>
        </p:txBody>
      </p:sp>
      <p:graphicFrame>
        <p:nvGraphicFramePr>
          <p:cNvPr id="5" name="Схема 4"/>
          <p:cNvGraphicFramePr/>
          <p:nvPr/>
        </p:nvGraphicFramePr>
        <p:xfrm>
          <a:off x="3203848" y="1340768"/>
          <a:ext cx="6096000" cy="37601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title"/>
          </p:nvPr>
        </p:nvSpPr>
        <p:spPr>
          <a:xfrm>
            <a:off x="179388" y="333375"/>
            <a:ext cx="8229600" cy="746125"/>
          </a:xfrm>
        </p:spPr>
        <p:txBody>
          <a:bodyPr/>
          <a:lstStyle/>
          <a:p>
            <a:pPr eaLnBrk="1" hangingPunct="1"/>
            <a:r>
              <a:rPr lang="ru-RU" dirty="0" smtClean="0"/>
              <a:t>Основные предметы диагностики</a:t>
            </a:r>
            <a:endParaRPr lang="en-US" dirty="0" smtClean="0"/>
          </a:p>
        </p:txBody>
      </p:sp>
      <p:sp>
        <p:nvSpPr>
          <p:cNvPr id="9220" name="Oval 3"/>
          <p:cNvSpPr>
            <a:spLocks noChangeArrowheads="1"/>
          </p:cNvSpPr>
          <p:nvPr/>
        </p:nvSpPr>
        <p:spPr bwMode="gray">
          <a:xfrm>
            <a:off x="2760663" y="2124075"/>
            <a:ext cx="3743325" cy="3743325"/>
          </a:xfrm>
          <a:prstGeom prst="ellipse">
            <a:avLst/>
          </a:prstGeom>
          <a:gradFill rotWithShape="1">
            <a:gsLst>
              <a:gs pos="0">
                <a:srgbClr val="E6E6E6"/>
              </a:gs>
              <a:gs pos="14999">
                <a:srgbClr val="7D8496"/>
              </a:gs>
              <a:gs pos="53000">
                <a:srgbClr val="E6E6E6"/>
              </a:gs>
              <a:gs pos="67999">
                <a:srgbClr val="7D8496"/>
              </a:gs>
              <a:gs pos="92999">
                <a:srgbClr val="E6E6E6"/>
              </a:gs>
              <a:gs pos="100000">
                <a:srgbClr val="FFFFFF"/>
              </a:gs>
            </a:gsLst>
            <a:lin ang="270000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9221" name="Oval 4"/>
          <p:cNvSpPr>
            <a:spLocks noChangeArrowheads="1"/>
          </p:cNvSpPr>
          <p:nvPr/>
        </p:nvSpPr>
        <p:spPr bwMode="gray">
          <a:xfrm>
            <a:off x="3254375" y="2603500"/>
            <a:ext cx="2749550" cy="2746375"/>
          </a:xfrm>
          <a:prstGeom prst="ellipse">
            <a:avLst/>
          </a:prstGeom>
          <a:gradFill rotWithShape="1">
            <a:gsLst>
              <a:gs pos="0">
                <a:srgbClr val="A1A1A1"/>
              </a:gs>
              <a:gs pos="50000">
                <a:srgbClr val="FFFFFF"/>
              </a:gs>
              <a:gs pos="100000">
                <a:srgbClr val="A1A1A1"/>
              </a:gs>
            </a:gsLst>
            <a:lin ang="2700000" scaled="1"/>
          </a:gradFill>
          <a:ln w="9525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wrap="none" anchor="ctr"/>
          <a:lstStyle/>
          <a:p>
            <a:endParaRPr lang="ru-RU"/>
          </a:p>
        </p:txBody>
      </p:sp>
      <p:sp>
        <p:nvSpPr>
          <p:cNvPr id="18437" name="Text Box 5"/>
          <p:cNvSpPr txBox="1">
            <a:spLocks noChangeArrowheads="1"/>
          </p:cNvSpPr>
          <p:nvPr/>
        </p:nvSpPr>
        <p:spPr bwMode="gray">
          <a:xfrm>
            <a:off x="3429000" y="3444875"/>
            <a:ext cx="2441575" cy="830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2400" b="1" dirty="0">
                <a:solidFill>
                  <a:srgbClr val="080808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  <a:cs typeface="Arial" charset="0"/>
              </a:rPr>
              <a:t>Предметы диагностики</a:t>
            </a:r>
            <a:endParaRPr lang="en-US" sz="2400" b="1" dirty="0">
              <a:solidFill>
                <a:srgbClr val="080808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Arial" charset="0"/>
              <a:cs typeface="Arial" charset="0"/>
            </a:endParaRPr>
          </a:p>
        </p:txBody>
      </p:sp>
      <p:sp>
        <p:nvSpPr>
          <p:cNvPr id="9223" name="Text Box 6"/>
          <p:cNvSpPr txBox="1">
            <a:spLocks noChangeArrowheads="1"/>
          </p:cNvSpPr>
          <p:nvPr/>
        </p:nvSpPr>
        <p:spPr bwMode="gray">
          <a:xfrm>
            <a:off x="5486400" y="1676400"/>
            <a:ext cx="3124200" cy="830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cs typeface="Arial" charset="0"/>
              </a:rPr>
              <a:t>Личность воспитанника</a:t>
            </a:r>
            <a:endParaRPr lang="en-US" sz="2400" b="1" dirty="0" smtClean="0">
              <a:solidFill>
                <a:schemeClr val="accent1">
                  <a:lumMod val="50000"/>
                </a:schemeClr>
              </a:solidFill>
              <a:cs typeface="Arial" charset="0"/>
            </a:endParaRPr>
          </a:p>
        </p:txBody>
      </p:sp>
      <p:sp>
        <p:nvSpPr>
          <p:cNvPr id="9224" name="Text Box 7"/>
          <p:cNvSpPr txBox="1">
            <a:spLocks noChangeArrowheads="1"/>
          </p:cNvSpPr>
          <p:nvPr/>
        </p:nvSpPr>
        <p:spPr bwMode="gray">
          <a:xfrm>
            <a:off x="107950" y="5511800"/>
            <a:ext cx="3201988" cy="830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cs typeface="Arial" charset="0"/>
              </a:rPr>
              <a:t>Профессиональная позиция педагога</a:t>
            </a:r>
            <a:endParaRPr lang="en-US" sz="2400" b="1" dirty="0" smtClean="0">
              <a:solidFill>
                <a:schemeClr val="accent6">
                  <a:lumMod val="50000"/>
                </a:schemeClr>
              </a:solidFill>
              <a:cs typeface="Arial" charset="0"/>
            </a:endParaRPr>
          </a:p>
        </p:txBody>
      </p:sp>
      <p:sp>
        <p:nvSpPr>
          <p:cNvPr id="9225" name="Text Box 8"/>
          <p:cNvSpPr txBox="1">
            <a:spLocks noChangeArrowheads="1"/>
          </p:cNvSpPr>
          <p:nvPr/>
        </p:nvSpPr>
        <p:spPr bwMode="gray">
          <a:xfrm>
            <a:off x="6629400" y="5181600"/>
            <a:ext cx="2209800" cy="8302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sz="2400" b="1" dirty="0">
                <a:solidFill>
                  <a:srgbClr val="006699"/>
                </a:solidFill>
                <a:cs typeface="Arial" pitchFamily="34" charset="0"/>
              </a:rPr>
              <a:t>Детский </a:t>
            </a:r>
            <a:r>
              <a:rPr lang="ru-RU" sz="2400" b="1" dirty="0" smtClean="0">
                <a:solidFill>
                  <a:srgbClr val="006699"/>
                </a:solidFill>
                <a:cs typeface="Arial" pitchFamily="34" charset="0"/>
              </a:rPr>
              <a:t>коллектив</a:t>
            </a:r>
            <a:endParaRPr lang="en-US" sz="2400" b="1" dirty="0">
              <a:solidFill>
                <a:srgbClr val="006699"/>
              </a:solidFill>
              <a:cs typeface="Arial" pitchFamily="34" charset="0"/>
            </a:endParaRPr>
          </a:p>
        </p:txBody>
      </p:sp>
      <p:grpSp>
        <p:nvGrpSpPr>
          <p:cNvPr id="3" name="Group 9"/>
          <p:cNvGrpSpPr>
            <a:grpSpLocks/>
          </p:cNvGrpSpPr>
          <p:nvPr/>
        </p:nvGrpSpPr>
        <p:grpSpPr bwMode="auto">
          <a:xfrm>
            <a:off x="3871913" y="1649413"/>
            <a:ext cx="1466850" cy="1447800"/>
            <a:chOff x="708" y="2203"/>
            <a:chExt cx="751" cy="741"/>
          </a:xfrm>
        </p:grpSpPr>
        <p:sp>
          <p:nvSpPr>
            <p:cNvPr id="18442" name="Oval 10">
              <a:hlinkClick r:id="rId2" action="ppaction://hlinksldjump"/>
            </p:cNvPr>
            <p:cNvSpPr>
              <a:spLocks noChangeArrowheads="1"/>
            </p:cNvSpPr>
            <p:nvPr/>
          </p:nvSpPr>
          <p:spPr bwMode="gray">
            <a:xfrm>
              <a:off x="728" y="2235"/>
              <a:ext cx="716" cy="709"/>
            </a:xfrm>
            <a:prstGeom prst="ellipse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31765"/>
                    <a:invGamma/>
                  </a:schemeClr>
                </a:gs>
              </a:gsLst>
              <a:lin ang="5400000" scaled="1"/>
            </a:gradFill>
            <a:ln w="38100" algn="ctr">
              <a:solidFill>
                <a:srgbClr val="F8F8F8">
                  <a:alpha val="80000"/>
                </a:srgbClr>
              </a:solidFill>
              <a:round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  <p:pic>
          <p:nvPicPr>
            <p:cNvPr id="9238" name="Picture 11" descr="cir_lighteffect0"/>
            <p:cNvPicPr>
              <a:picLocks noChangeAspect="1" noChangeArrowheads="1"/>
            </p:cNvPicPr>
            <p:nvPr/>
          </p:nvPicPr>
          <p:blipFill>
            <a:blip r:embed="rId3" cstate="print">
              <a:lum bright="18000" contrast="-12000"/>
            </a:blip>
            <a:srcRect/>
            <a:stretch>
              <a:fillRect/>
            </a:stretch>
          </p:blipFill>
          <p:spPr bwMode="gray">
            <a:xfrm>
              <a:off x="708" y="2203"/>
              <a:ext cx="751" cy="6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9227" name="Rectangle 12"/>
          <p:cNvSpPr>
            <a:spLocks noChangeArrowheads="1"/>
          </p:cNvSpPr>
          <p:nvPr/>
        </p:nvSpPr>
        <p:spPr bwMode="gray">
          <a:xfrm>
            <a:off x="3900488" y="2082800"/>
            <a:ext cx="1450975" cy="4000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b="1">
                <a:solidFill>
                  <a:srgbClr val="F8F8F8"/>
                </a:solidFill>
                <a:cs typeface="Arial" pitchFamily="34" charset="0"/>
              </a:rPr>
              <a:t> </a:t>
            </a:r>
            <a:r>
              <a:rPr lang="ru-RU" sz="2000" b="1">
                <a:solidFill>
                  <a:srgbClr val="F8F8F8"/>
                </a:solidFill>
                <a:cs typeface="Arial" pitchFamily="34" charset="0"/>
              </a:rPr>
              <a:t>1</a:t>
            </a:r>
            <a:endParaRPr lang="en-US" sz="2000" b="1">
              <a:solidFill>
                <a:srgbClr val="F8F8F8"/>
              </a:solidFill>
              <a:cs typeface="Arial" pitchFamily="34" charset="0"/>
            </a:endParaRPr>
          </a:p>
        </p:txBody>
      </p:sp>
      <p:grpSp>
        <p:nvGrpSpPr>
          <p:cNvPr id="4" name="Group 13"/>
          <p:cNvGrpSpPr>
            <a:grpSpLocks/>
          </p:cNvGrpSpPr>
          <p:nvPr/>
        </p:nvGrpSpPr>
        <p:grpSpPr bwMode="auto">
          <a:xfrm>
            <a:off x="2571750" y="4064000"/>
            <a:ext cx="1466850" cy="1447800"/>
            <a:chOff x="708" y="2203"/>
            <a:chExt cx="751" cy="741"/>
          </a:xfrm>
        </p:grpSpPr>
        <p:sp>
          <p:nvSpPr>
            <p:cNvPr id="18446" name="Oval 14">
              <a:hlinkClick r:id="rId4" action="ppaction://hlinksldjump"/>
            </p:cNvPr>
            <p:cNvSpPr>
              <a:spLocks noChangeArrowheads="1"/>
            </p:cNvSpPr>
            <p:nvPr/>
          </p:nvSpPr>
          <p:spPr bwMode="gray">
            <a:xfrm>
              <a:off x="728" y="2235"/>
              <a:ext cx="716" cy="709"/>
            </a:xfrm>
            <a:prstGeom prst="ellipse">
              <a:avLst/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shade val="31765"/>
                    <a:invGamma/>
                  </a:schemeClr>
                </a:gs>
              </a:gsLst>
              <a:lin ang="5400000" scaled="1"/>
            </a:gradFill>
            <a:ln w="38100" algn="ctr">
              <a:solidFill>
                <a:srgbClr val="F8F8F8">
                  <a:alpha val="80000"/>
                </a:srgbClr>
              </a:solidFill>
              <a:round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  <p:pic>
          <p:nvPicPr>
            <p:cNvPr id="9236" name="Picture 15" descr="cir_lighteffect0"/>
            <p:cNvPicPr>
              <a:picLocks noChangeAspect="1" noChangeArrowheads="1"/>
            </p:cNvPicPr>
            <p:nvPr/>
          </p:nvPicPr>
          <p:blipFill>
            <a:blip r:embed="rId3" cstate="print">
              <a:lum bright="18000" contrast="-12000"/>
            </a:blip>
            <a:srcRect/>
            <a:stretch>
              <a:fillRect/>
            </a:stretch>
          </p:blipFill>
          <p:spPr bwMode="gray">
            <a:xfrm>
              <a:off x="708" y="2203"/>
              <a:ext cx="751" cy="6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9229" name="Rectangle 16"/>
          <p:cNvSpPr>
            <a:spLocks noChangeArrowheads="1"/>
          </p:cNvSpPr>
          <p:nvPr/>
        </p:nvSpPr>
        <p:spPr bwMode="gray">
          <a:xfrm>
            <a:off x="2528888" y="4619625"/>
            <a:ext cx="1450975" cy="4000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b="1">
                <a:solidFill>
                  <a:srgbClr val="F8F8F8"/>
                </a:solidFill>
                <a:cs typeface="Arial" pitchFamily="34" charset="0"/>
              </a:rPr>
              <a:t> </a:t>
            </a:r>
            <a:r>
              <a:rPr lang="ru-RU" sz="2000" b="1">
                <a:solidFill>
                  <a:srgbClr val="F8F8F8"/>
                </a:solidFill>
                <a:cs typeface="Arial" pitchFamily="34" charset="0"/>
              </a:rPr>
              <a:t>3</a:t>
            </a:r>
            <a:endParaRPr lang="en-US" sz="2000" b="1">
              <a:solidFill>
                <a:srgbClr val="F8F8F8"/>
              </a:solidFill>
              <a:cs typeface="Arial" pitchFamily="34" charset="0"/>
            </a:endParaRPr>
          </a:p>
        </p:txBody>
      </p:sp>
      <p:grpSp>
        <p:nvGrpSpPr>
          <p:cNvPr id="5" name="Group 17"/>
          <p:cNvGrpSpPr>
            <a:grpSpLocks/>
          </p:cNvGrpSpPr>
          <p:nvPr/>
        </p:nvGrpSpPr>
        <p:grpSpPr bwMode="auto">
          <a:xfrm>
            <a:off x="5181600" y="4114800"/>
            <a:ext cx="1466850" cy="1447800"/>
            <a:chOff x="708" y="2203"/>
            <a:chExt cx="751" cy="741"/>
          </a:xfrm>
        </p:grpSpPr>
        <p:sp>
          <p:nvSpPr>
            <p:cNvPr id="18450" name="Oval 18">
              <a:hlinkClick r:id="rId5" action="ppaction://hlinksldjump"/>
            </p:cNvPr>
            <p:cNvSpPr>
              <a:spLocks noChangeArrowheads="1"/>
            </p:cNvSpPr>
            <p:nvPr/>
          </p:nvSpPr>
          <p:spPr bwMode="gray">
            <a:xfrm>
              <a:off x="728" y="2235"/>
              <a:ext cx="716" cy="709"/>
            </a:xfrm>
            <a:prstGeom prst="ellipse">
              <a:avLst/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shade val="31765"/>
                    <a:invGamma/>
                  </a:schemeClr>
                </a:gs>
              </a:gsLst>
              <a:lin ang="5400000" scaled="1"/>
            </a:gradFill>
            <a:ln w="38100" algn="ctr">
              <a:solidFill>
                <a:srgbClr val="F8F8F8">
                  <a:alpha val="80000"/>
                </a:srgbClr>
              </a:solidFill>
              <a:round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  <p:pic>
          <p:nvPicPr>
            <p:cNvPr id="9234" name="Picture 19" descr="cir_lighteffect0"/>
            <p:cNvPicPr>
              <a:picLocks noChangeAspect="1" noChangeArrowheads="1"/>
            </p:cNvPicPr>
            <p:nvPr/>
          </p:nvPicPr>
          <p:blipFill>
            <a:blip r:embed="rId3" cstate="print">
              <a:lum bright="18000" contrast="-12000"/>
            </a:blip>
            <a:srcRect/>
            <a:stretch>
              <a:fillRect/>
            </a:stretch>
          </p:blipFill>
          <p:spPr bwMode="gray">
            <a:xfrm>
              <a:off x="708" y="2203"/>
              <a:ext cx="751" cy="6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9231" name="Rectangle 20"/>
          <p:cNvSpPr>
            <a:spLocks noChangeArrowheads="1"/>
          </p:cNvSpPr>
          <p:nvPr/>
        </p:nvSpPr>
        <p:spPr bwMode="gray">
          <a:xfrm>
            <a:off x="5257800" y="4572000"/>
            <a:ext cx="1295400" cy="4000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b="1">
                <a:solidFill>
                  <a:srgbClr val="F8F8F8"/>
                </a:solidFill>
                <a:cs typeface="Arial" pitchFamily="34" charset="0"/>
              </a:rPr>
              <a:t> </a:t>
            </a:r>
            <a:r>
              <a:rPr lang="ru-RU" sz="2000" b="1">
                <a:solidFill>
                  <a:srgbClr val="F8F8F8"/>
                </a:solidFill>
                <a:cs typeface="Arial" pitchFamily="34" charset="0"/>
              </a:rPr>
              <a:t>2</a:t>
            </a:r>
            <a:endParaRPr lang="en-US" sz="2000" b="1">
              <a:solidFill>
                <a:srgbClr val="F8F8F8"/>
              </a:solidFill>
              <a:cs typeface="Arial" pitchFamily="34" charset="0"/>
            </a:endParaRPr>
          </a:p>
        </p:txBody>
      </p:sp>
      <p:sp>
        <p:nvSpPr>
          <p:cNvPr id="2" name="Стрелка вправо 1">
            <a:hlinkClick r:id="rId6" action="ppaction://hlinksldjump"/>
          </p:cNvPr>
          <p:cNvSpPr/>
          <p:nvPr/>
        </p:nvSpPr>
        <p:spPr>
          <a:xfrm>
            <a:off x="7235825" y="6524625"/>
            <a:ext cx="1152525" cy="21748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Личность воспитанника</a:t>
            </a: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</p:nvPr>
        </p:nvGraphicFramePr>
        <p:xfrm>
          <a:off x="457200" y="1533525"/>
          <a:ext cx="8229600" cy="50196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0244" name="Нижний колонтитул 3"/>
          <p:cNvSpPr>
            <a:spLocks noGrp="1"/>
          </p:cNvSpPr>
          <p:nvPr>
            <p:ph type="ftr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>
                <a:latin typeface="Arial" pitchFamily="34" charset="0"/>
              </a:rPr>
              <a:t>www.themegallery.com</a:t>
            </a:r>
          </a:p>
        </p:txBody>
      </p:sp>
      <p:sp>
        <p:nvSpPr>
          <p:cNvPr id="6" name="Стрелка влево 5">
            <a:hlinkClick r:id="rId8" action="ppaction://hlinksldjump"/>
          </p:cNvPr>
          <p:cNvSpPr/>
          <p:nvPr/>
        </p:nvSpPr>
        <p:spPr>
          <a:xfrm>
            <a:off x="7812088" y="6570663"/>
            <a:ext cx="863600" cy="287337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993900" y="277813"/>
            <a:ext cx="5973763" cy="715962"/>
          </a:xfrm>
        </p:spPr>
        <p:txBody>
          <a:bodyPr/>
          <a:lstStyle/>
          <a:p>
            <a:pPr eaLnBrk="1" hangingPunct="1"/>
            <a:r>
              <a:rPr lang="ru-RU" sz="1900" smtClean="0"/>
              <a:t>Диагностика личности младшего школьника</a:t>
            </a:r>
          </a:p>
        </p:txBody>
      </p:sp>
      <p:graphicFrame>
        <p:nvGraphicFramePr>
          <p:cNvPr id="12312" name="Group 24"/>
          <p:cNvGraphicFramePr>
            <a:graphicFrameLocks noGrp="1"/>
          </p:cNvGraphicFramePr>
          <p:nvPr/>
        </p:nvGraphicFramePr>
        <p:xfrm>
          <a:off x="457200" y="990600"/>
          <a:ext cx="8229600" cy="4937760"/>
        </p:xfrm>
        <a:graphic>
          <a:graphicData uri="http://schemas.openxmlformats.org/drawingml/2006/table">
            <a:tbl>
              <a:tblPr/>
              <a:tblGrid>
                <a:gridCol w="2903538"/>
                <a:gridCol w="2693987"/>
                <a:gridCol w="2632075"/>
              </a:tblGrid>
              <a:tr h="304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Критерий </a:t>
                      </a:r>
                    </a:p>
                  </a:txBody>
                  <a:tcPr marL="63500" marR="6350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Показатели </a:t>
                      </a:r>
                    </a:p>
                  </a:txBody>
                  <a:tcPr marL="63500" marR="6350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Методики </a:t>
                      </a:r>
                    </a:p>
                  </a:txBody>
                  <a:tcPr marL="63500" marR="6350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76375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AutoNum type="arabicPeriod"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Самоопределение</a:t>
                      </a:r>
                    </a:p>
                  </a:txBody>
                  <a:tcPr marL="63500" marR="6350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5720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формирование основ гражданской идентичности личности</a:t>
                      </a:r>
                    </a:p>
                    <a:p>
                      <a:pPr marL="45720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формирование картины мира культуры</a:t>
                      </a:r>
                    </a:p>
                    <a:p>
                      <a:pPr marL="45720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развитие Я-концепции и самооценки личности.</a:t>
                      </a:r>
                    </a:p>
                  </a:txBody>
                  <a:tcPr marL="63500" marR="6350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«Беседа о школе» (</a:t>
                      </a:r>
                      <a:r>
                        <a:rPr kumimoji="0" lang="ru-RU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Т.А.Нежновой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  <a:r>
                        <a:rPr kumimoji="0" lang="ru-RU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Д.Б.Эльконина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  <a:r>
                        <a:rPr kumimoji="0" lang="ru-RU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А.Л.Венгера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«Кто я?» (М.Кун)</a:t>
                      </a:r>
                    </a:p>
                  </a:txBody>
                  <a:tcPr marL="63500" marR="6350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00275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   </a:t>
                      </a:r>
                      <a:r>
                        <a:rPr kumimoji="0" lang="ru-RU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Смыслообразование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</a:txBody>
                  <a:tcPr marL="63500" marR="6350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5720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формирование ценностных ориентиров и смыслов учебной деятельности на основе</a:t>
                      </a:r>
                    </a:p>
                  </a:txBody>
                  <a:tcPr marL="63500" marR="6350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Методика «</a:t>
                      </a:r>
                      <a:r>
                        <a:rPr kumimoji="0" lang="ru-RU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Цветик-семицветик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»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«Шкала выраженности учебно-познавательного интереса» (по </a:t>
                      </a:r>
                      <a:r>
                        <a:rPr kumimoji="0" lang="ru-RU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Г.Ю.Ксензовой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Опросник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мотивации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«Беседа о школе» (</a:t>
                      </a:r>
                      <a:r>
                        <a:rPr kumimoji="0" lang="ru-RU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Т.А.Нежновой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  <a:r>
                        <a:rPr kumimoji="0" lang="ru-RU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Д.Б.Эльконина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  <a:r>
                        <a:rPr kumimoji="0" lang="ru-RU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А.Л.Венгера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</a:p>
                  </a:txBody>
                  <a:tcPr marL="63500" marR="6350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0069046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Office Them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FFFFFF"/>
        </a:lt1>
        <a:dk2>
          <a:srgbClr val="5A867B"/>
        </a:dk2>
        <a:lt2>
          <a:srgbClr val="B7D760"/>
        </a:lt2>
        <a:accent1>
          <a:srgbClr val="F1F3CF"/>
        </a:accent1>
        <a:accent2>
          <a:srgbClr val="E9CC7A"/>
        </a:accent2>
        <a:accent3>
          <a:srgbClr val="FFFFFF"/>
        </a:accent3>
        <a:accent4>
          <a:srgbClr val="000000"/>
        </a:accent4>
        <a:accent5>
          <a:srgbClr val="F7F8E4"/>
        </a:accent5>
        <a:accent6>
          <a:srgbClr val="D3B96E"/>
        </a:accent6>
        <a:hlink>
          <a:srgbClr val="D1B4C8"/>
        </a:hlink>
        <a:folHlink>
          <a:srgbClr val="96C8D1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10069046</Template>
  <TotalTime>896</TotalTime>
  <Words>976</Words>
  <Application>Microsoft Office PowerPoint</Application>
  <PresentationFormat>Экран (4:3)</PresentationFormat>
  <Paragraphs>199</Paragraphs>
  <Slides>26</Slides>
  <Notes>6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10069046</vt:lpstr>
      <vt:lpstr>Педагогическая  мастерская </vt:lpstr>
      <vt:lpstr>Диагностика эффективности организации внеурочной деятельности</vt:lpstr>
      <vt:lpstr>Внеурочная работа – это хорошая возможность для организации межличностных отношений в классе </vt:lpstr>
      <vt:lpstr>Слайд 4</vt:lpstr>
      <vt:lpstr>Цель диагностики</vt:lpstr>
      <vt:lpstr>Что становиться предметом диагностики?</vt:lpstr>
      <vt:lpstr>Основные предметы диагностики</vt:lpstr>
      <vt:lpstr>Личность воспитанника</vt:lpstr>
      <vt:lpstr>Диагностика личности младшего школьника</vt:lpstr>
      <vt:lpstr>Слайд 10</vt:lpstr>
      <vt:lpstr>Тест «Оцени себя сам» </vt:lpstr>
      <vt:lpstr>МЕТОДИКА «ЦВЕТИК-СЕМИЦВЕТИК» Цель: выявление направленности интересов младших школьников</vt:lpstr>
      <vt:lpstr>Слайд 13</vt:lpstr>
      <vt:lpstr>Методика «Беседа о школе» Цель:выявление внутренней позиции школьника, его мотивации к учению </vt:lpstr>
      <vt:lpstr>Основные предметы диагностики</vt:lpstr>
      <vt:lpstr>Детский коллектив как одно из важнейших условий развития личности</vt:lpstr>
      <vt:lpstr>Диагностика детского коллектива</vt:lpstr>
      <vt:lpstr>Слайд 18</vt:lpstr>
      <vt:lpstr> «Наши отношения»  Цель: выявить степень удовлетворённости учащихся личными сторонами жизни коллектива.  </vt:lpstr>
      <vt:lpstr>Другая серия утверждений позволяет выявить состояние взаимопомощи (или её отсутствие): </vt:lpstr>
      <vt:lpstr>Методика «Рукавички» (Г.Л.   Цукерман) Цель: выявление уровня сформированности действий по согласованию усилий в процессе организации и осуществления сотрудничества </vt:lpstr>
      <vt:lpstr>ЦВЕТОПИСЬ (Леванова + методика А.Н. Лутошкина)   </vt:lpstr>
      <vt:lpstr>Цветоматрица</vt:lpstr>
      <vt:lpstr>Основные предметы диагностики</vt:lpstr>
      <vt:lpstr>Профессиональная позиция педагога, важнейшее условие развития личности человека</vt:lpstr>
      <vt:lpstr>Список литературы:</vt:lpstr>
    </vt:vector>
  </TitlesOfParts>
  <Company>URTISI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Ольга</cp:lastModifiedBy>
  <cp:revision>43</cp:revision>
  <dcterms:created xsi:type="dcterms:W3CDTF">2011-08-18T13:52:20Z</dcterms:created>
  <dcterms:modified xsi:type="dcterms:W3CDTF">2015-01-19T13:41:03Z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TC100690461049</vt:lpwstr>
  </property>
</Properties>
</file>